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04" r:id="rId3"/>
    <p:sldId id="312" r:id="rId4"/>
    <p:sldId id="313" r:id="rId5"/>
    <p:sldId id="308" r:id="rId6"/>
    <p:sldId id="310" r:id="rId7"/>
    <p:sldId id="311" r:id="rId8"/>
    <p:sldId id="305" r:id="rId9"/>
    <p:sldId id="309" r:id="rId10"/>
    <p:sldId id="314" r:id="rId11"/>
    <p:sldId id="315" r:id="rId12"/>
    <p:sldId id="317" r:id="rId13"/>
    <p:sldId id="316" r:id="rId14"/>
    <p:sldId id="318" r:id="rId15"/>
    <p:sldId id="319" r:id="rId16"/>
    <p:sldId id="347" r:id="rId17"/>
    <p:sldId id="323" r:id="rId18"/>
    <p:sldId id="356" r:id="rId19"/>
    <p:sldId id="324" r:id="rId20"/>
    <p:sldId id="325" r:id="rId21"/>
    <p:sldId id="326" r:id="rId22"/>
    <p:sldId id="327" r:id="rId23"/>
    <p:sldId id="328" r:id="rId24"/>
    <p:sldId id="332" r:id="rId25"/>
    <p:sldId id="333" r:id="rId26"/>
    <p:sldId id="340" r:id="rId27"/>
    <p:sldId id="334" r:id="rId28"/>
    <p:sldId id="338" r:id="rId29"/>
    <p:sldId id="337" r:id="rId30"/>
    <p:sldId id="341" r:id="rId31"/>
    <p:sldId id="342" r:id="rId32"/>
    <p:sldId id="357" r:id="rId33"/>
    <p:sldId id="375" r:id="rId34"/>
    <p:sldId id="376" r:id="rId35"/>
    <p:sldId id="377" r:id="rId36"/>
    <p:sldId id="378" r:id="rId37"/>
    <p:sldId id="379" r:id="rId38"/>
    <p:sldId id="380" r:id="rId39"/>
    <p:sldId id="382" r:id="rId40"/>
    <p:sldId id="374" r:id="rId41"/>
    <p:sldId id="358" r:id="rId42"/>
    <p:sldId id="359" r:id="rId43"/>
    <p:sldId id="360" r:id="rId44"/>
    <p:sldId id="361" r:id="rId45"/>
    <p:sldId id="362" r:id="rId46"/>
    <p:sldId id="363" r:id="rId47"/>
    <p:sldId id="364" r:id="rId48"/>
    <p:sldId id="365" r:id="rId49"/>
    <p:sldId id="373"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4C1353-990D-41F5-A51B-39A4CD35F4BD}" type="datetimeFigureOut">
              <a:rPr lang="en-ZA" smtClean="0"/>
              <a:t>2021/03/22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4690BB-A4E0-4986-8542-6B9228DD9FFD}" type="slidenum">
              <a:rPr lang="en-ZA" smtClean="0"/>
              <a:t>‹#›</a:t>
            </a:fld>
            <a:endParaRPr lang="en-ZA"/>
          </a:p>
        </p:txBody>
      </p:sp>
    </p:spTree>
    <p:extLst>
      <p:ext uri="{BB962C8B-B14F-4D97-AF65-F5344CB8AC3E}">
        <p14:creationId xmlns:p14="http://schemas.microsoft.com/office/powerpoint/2010/main" val="375024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B9BF115-5BB1-4086-B2B3-E049761F5465}" type="slidenum">
              <a:rPr lang="en-ZA" smtClean="0"/>
              <a:pPr/>
              <a:t>24</a:t>
            </a:fld>
            <a:endParaRPr lang="en-ZA"/>
          </a:p>
        </p:txBody>
      </p:sp>
    </p:spTree>
    <p:extLst>
      <p:ext uri="{BB962C8B-B14F-4D97-AF65-F5344CB8AC3E}">
        <p14:creationId xmlns:p14="http://schemas.microsoft.com/office/powerpoint/2010/main" val="1421359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111D3-4034-44F6-AC4B-8B56248576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E5BE5214-DB31-4083-97E1-E059C28523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62E6D99D-1BC2-4E99-8C5A-261C0DD6C3C2}"/>
              </a:ext>
            </a:extLst>
          </p:cNvPr>
          <p:cNvSpPr>
            <a:spLocks noGrp="1"/>
          </p:cNvSpPr>
          <p:nvPr>
            <p:ph type="dt" sz="half" idx="10"/>
          </p:nvPr>
        </p:nvSpPr>
        <p:spPr/>
        <p:txBody>
          <a:bodyPr/>
          <a:lstStyle/>
          <a:p>
            <a:fld id="{D751E63C-0F51-4DEB-B823-B18DC64AA196}" type="datetimeFigureOut">
              <a:rPr lang="en-ZA" smtClean="0"/>
              <a:t>2021/03/22</a:t>
            </a:fld>
            <a:endParaRPr lang="en-ZA"/>
          </a:p>
        </p:txBody>
      </p:sp>
      <p:sp>
        <p:nvSpPr>
          <p:cNvPr id="5" name="Footer Placeholder 4">
            <a:extLst>
              <a:ext uri="{FF2B5EF4-FFF2-40B4-BE49-F238E27FC236}">
                <a16:creationId xmlns:a16="http://schemas.microsoft.com/office/drawing/2014/main" id="{26714FBA-61CE-4486-A70C-D9584AFAB27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1336CD2-43AE-4728-BB4B-B517591BA91C}"/>
              </a:ext>
            </a:extLst>
          </p:cNvPr>
          <p:cNvSpPr>
            <a:spLocks noGrp="1"/>
          </p:cNvSpPr>
          <p:nvPr>
            <p:ph type="sldNum" sz="quarter" idx="12"/>
          </p:nvPr>
        </p:nvSpPr>
        <p:spPr/>
        <p:txBody>
          <a:bodyPr/>
          <a:lstStyle/>
          <a:p>
            <a:fld id="{3E8AFBBB-7F3B-4916-BB03-035641CA7B0C}" type="slidenum">
              <a:rPr lang="en-ZA" smtClean="0"/>
              <a:t>‹#›</a:t>
            </a:fld>
            <a:endParaRPr lang="en-ZA"/>
          </a:p>
        </p:txBody>
      </p:sp>
    </p:spTree>
    <p:extLst>
      <p:ext uri="{BB962C8B-B14F-4D97-AF65-F5344CB8AC3E}">
        <p14:creationId xmlns:p14="http://schemas.microsoft.com/office/powerpoint/2010/main" val="2203127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1E12-7670-40C5-94D6-2AF31F69019E}"/>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E5A0D07-E662-41F8-9757-AC063B0DAD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B8EC90E-6CC0-4C94-B4AE-8704FE0B5728}"/>
              </a:ext>
            </a:extLst>
          </p:cNvPr>
          <p:cNvSpPr>
            <a:spLocks noGrp="1"/>
          </p:cNvSpPr>
          <p:nvPr>
            <p:ph type="dt" sz="half" idx="10"/>
          </p:nvPr>
        </p:nvSpPr>
        <p:spPr/>
        <p:txBody>
          <a:bodyPr/>
          <a:lstStyle/>
          <a:p>
            <a:fld id="{D751E63C-0F51-4DEB-B823-B18DC64AA196}" type="datetimeFigureOut">
              <a:rPr lang="en-ZA" smtClean="0"/>
              <a:t>2021/03/22</a:t>
            </a:fld>
            <a:endParaRPr lang="en-ZA"/>
          </a:p>
        </p:txBody>
      </p:sp>
      <p:sp>
        <p:nvSpPr>
          <p:cNvPr id="5" name="Footer Placeholder 4">
            <a:extLst>
              <a:ext uri="{FF2B5EF4-FFF2-40B4-BE49-F238E27FC236}">
                <a16:creationId xmlns:a16="http://schemas.microsoft.com/office/drawing/2014/main" id="{61F26FC4-26B6-49B5-89C0-F49602592C1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5251E17-2EE6-4F03-A8FC-5547C8EB8D0A}"/>
              </a:ext>
            </a:extLst>
          </p:cNvPr>
          <p:cNvSpPr>
            <a:spLocks noGrp="1"/>
          </p:cNvSpPr>
          <p:nvPr>
            <p:ph type="sldNum" sz="quarter" idx="12"/>
          </p:nvPr>
        </p:nvSpPr>
        <p:spPr/>
        <p:txBody>
          <a:bodyPr/>
          <a:lstStyle/>
          <a:p>
            <a:fld id="{3E8AFBBB-7F3B-4916-BB03-035641CA7B0C}" type="slidenum">
              <a:rPr lang="en-ZA" smtClean="0"/>
              <a:t>‹#›</a:t>
            </a:fld>
            <a:endParaRPr lang="en-ZA"/>
          </a:p>
        </p:txBody>
      </p:sp>
    </p:spTree>
    <p:extLst>
      <p:ext uri="{BB962C8B-B14F-4D97-AF65-F5344CB8AC3E}">
        <p14:creationId xmlns:p14="http://schemas.microsoft.com/office/powerpoint/2010/main" val="658972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3D366-44C0-41EA-9E56-E8FB1F2C79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24242E90-8F91-4C37-AF20-92EC17C504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E1F79C3-E2CC-433A-99B9-28E2A86CDE02}"/>
              </a:ext>
            </a:extLst>
          </p:cNvPr>
          <p:cNvSpPr>
            <a:spLocks noGrp="1"/>
          </p:cNvSpPr>
          <p:nvPr>
            <p:ph type="dt" sz="half" idx="10"/>
          </p:nvPr>
        </p:nvSpPr>
        <p:spPr/>
        <p:txBody>
          <a:bodyPr/>
          <a:lstStyle/>
          <a:p>
            <a:fld id="{D751E63C-0F51-4DEB-B823-B18DC64AA196}" type="datetimeFigureOut">
              <a:rPr lang="en-ZA" smtClean="0"/>
              <a:t>2021/03/22</a:t>
            </a:fld>
            <a:endParaRPr lang="en-ZA"/>
          </a:p>
        </p:txBody>
      </p:sp>
      <p:sp>
        <p:nvSpPr>
          <p:cNvPr id="5" name="Footer Placeholder 4">
            <a:extLst>
              <a:ext uri="{FF2B5EF4-FFF2-40B4-BE49-F238E27FC236}">
                <a16:creationId xmlns:a16="http://schemas.microsoft.com/office/drawing/2014/main" id="{0E6584A9-F05B-4601-8609-4F4EDF318C4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AEED06A-5A0C-4CFD-A194-7E395928EB7E}"/>
              </a:ext>
            </a:extLst>
          </p:cNvPr>
          <p:cNvSpPr>
            <a:spLocks noGrp="1"/>
          </p:cNvSpPr>
          <p:nvPr>
            <p:ph type="sldNum" sz="quarter" idx="12"/>
          </p:nvPr>
        </p:nvSpPr>
        <p:spPr/>
        <p:txBody>
          <a:bodyPr/>
          <a:lstStyle/>
          <a:p>
            <a:fld id="{3E8AFBBB-7F3B-4916-BB03-035641CA7B0C}" type="slidenum">
              <a:rPr lang="en-ZA" smtClean="0"/>
              <a:t>‹#›</a:t>
            </a:fld>
            <a:endParaRPr lang="en-ZA"/>
          </a:p>
        </p:txBody>
      </p:sp>
    </p:spTree>
    <p:extLst>
      <p:ext uri="{BB962C8B-B14F-4D97-AF65-F5344CB8AC3E}">
        <p14:creationId xmlns:p14="http://schemas.microsoft.com/office/powerpoint/2010/main" val="259981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D3BB-3862-4672-B9BD-E4DB7430DEA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8818441-8E3C-42A0-89D6-D6A305439B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94EB790-9AAE-494A-841E-F07150D7F6BD}"/>
              </a:ext>
            </a:extLst>
          </p:cNvPr>
          <p:cNvSpPr>
            <a:spLocks noGrp="1"/>
          </p:cNvSpPr>
          <p:nvPr>
            <p:ph type="dt" sz="half" idx="10"/>
          </p:nvPr>
        </p:nvSpPr>
        <p:spPr/>
        <p:txBody>
          <a:bodyPr/>
          <a:lstStyle/>
          <a:p>
            <a:fld id="{D751E63C-0F51-4DEB-B823-B18DC64AA196}" type="datetimeFigureOut">
              <a:rPr lang="en-ZA" smtClean="0"/>
              <a:t>2021/03/22</a:t>
            </a:fld>
            <a:endParaRPr lang="en-ZA"/>
          </a:p>
        </p:txBody>
      </p:sp>
      <p:sp>
        <p:nvSpPr>
          <p:cNvPr id="5" name="Footer Placeholder 4">
            <a:extLst>
              <a:ext uri="{FF2B5EF4-FFF2-40B4-BE49-F238E27FC236}">
                <a16:creationId xmlns:a16="http://schemas.microsoft.com/office/drawing/2014/main" id="{816E95A2-5AC9-4481-B4DF-5733CC993EF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AB9FBA2-92CB-42FD-BD98-ACB4A1819743}"/>
              </a:ext>
            </a:extLst>
          </p:cNvPr>
          <p:cNvSpPr>
            <a:spLocks noGrp="1"/>
          </p:cNvSpPr>
          <p:nvPr>
            <p:ph type="sldNum" sz="quarter" idx="12"/>
          </p:nvPr>
        </p:nvSpPr>
        <p:spPr/>
        <p:txBody>
          <a:bodyPr/>
          <a:lstStyle/>
          <a:p>
            <a:fld id="{3E8AFBBB-7F3B-4916-BB03-035641CA7B0C}" type="slidenum">
              <a:rPr lang="en-ZA" smtClean="0"/>
              <a:t>‹#›</a:t>
            </a:fld>
            <a:endParaRPr lang="en-ZA"/>
          </a:p>
        </p:txBody>
      </p:sp>
    </p:spTree>
    <p:extLst>
      <p:ext uri="{BB962C8B-B14F-4D97-AF65-F5344CB8AC3E}">
        <p14:creationId xmlns:p14="http://schemas.microsoft.com/office/powerpoint/2010/main" val="1310855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FEF0F-F8C2-471B-818E-4C8697D7A0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DA42CDD5-A6F3-4A36-A4AB-4B286B145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D0A6CB-B6A1-41CC-9A99-0C387470F3AB}"/>
              </a:ext>
            </a:extLst>
          </p:cNvPr>
          <p:cNvSpPr>
            <a:spLocks noGrp="1"/>
          </p:cNvSpPr>
          <p:nvPr>
            <p:ph type="dt" sz="half" idx="10"/>
          </p:nvPr>
        </p:nvSpPr>
        <p:spPr/>
        <p:txBody>
          <a:bodyPr/>
          <a:lstStyle/>
          <a:p>
            <a:fld id="{D751E63C-0F51-4DEB-B823-B18DC64AA196}" type="datetimeFigureOut">
              <a:rPr lang="en-ZA" smtClean="0"/>
              <a:t>2021/03/22</a:t>
            </a:fld>
            <a:endParaRPr lang="en-ZA"/>
          </a:p>
        </p:txBody>
      </p:sp>
      <p:sp>
        <p:nvSpPr>
          <p:cNvPr id="5" name="Footer Placeholder 4">
            <a:extLst>
              <a:ext uri="{FF2B5EF4-FFF2-40B4-BE49-F238E27FC236}">
                <a16:creationId xmlns:a16="http://schemas.microsoft.com/office/drawing/2014/main" id="{E9308834-BE00-4710-891F-0E15A7842B8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8A5640A-9310-434D-8660-AFA2D475874E}"/>
              </a:ext>
            </a:extLst>
          </p:cNvPr>
          <p:cNvSpPr>
            <a:spLocks noGrp="1"/>
          </p:cNvSpPr>
          <p:nvPr>
            <p:ph type="sldNum" sz="quarter" idx="12"/>
          </p:nvPr>
        </p:nvSpPr>
        <p:spPr/>
        <p:txBody>
          <a:bodyPr/>
          <a:lstStyle/>
          <a:p>
            <a:fld id="{3E8AFBBB-7F3B-4916-BB03-035641CA7B0C}" type="slidenum">
              <a:rPr lang="en-ZA" smtClean="0"/>
              <a:t>‹#›</a:t>
            </a:fld>
            <a:endParaRPr lang="en-ZA"/>
          </a:p>
        </p:txBody>
      </p:sp>
    </p:spTree>
    <p:extLst>
      <p:ext uri="{BB962C8B-B14F-4D97-AF65-F5344CB8AC3E}">
        <p14:creationId xmlns:p14="http://schemas.microsoft.com/office/powerpoint/2010/main" val="705398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9692B-B81A-453A-AAAF-C0EC5F9D5B1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9632FC2-426D-42A6-947D-99E684884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3A6862CC-4C21-43C7-ABB2-AAF6E0565E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21F33DCB-967D-42D6-B0DF-1B69B4BA793F}"/>
              </a:ext>
            </a:extLst>
          </p:cNvPr>
          <p:cNvSpPr>
            <a:spLocks noGrp="1"/>
          </p:cNvSpPr>
          <p:nvPr>
            <p:ph type="dt" sz="half" idx="10"/>
          </p:nvPr>
        </p:nvSpPr>
        <p:spPr/>
        <p:txBody>
          <a:bodyPr/>
          <a:lstStyle/>
          <a:p>
            <a:fld id="{D751E63C-0F51-4DEB-B823-B18DC64AA196}" type="datetimeFigureOut">
              <a:rPr lang="en-ZA" smtClean="0"/>
              <a:t>2021/03/22</a:t>
            </a:fld>
            <a:endParaRPr lang="en-ZA"/>
          </a:p>
        </p:txBody>
      </p:sp>
      <p:sp>
        <p:nvSpPr>
          <p:cNvPr id="6" name="Footer Placeholder 5">
            <a:extLst>
              <a:ext uri="{FF2B5EF4-FFF2-40B4-BE49-F238E27FC236}">
                <a16:creationId xmlns:a16="http://schemas.microsoft.com/office/drawing/2014/main" id="{A311FD96-2F3F-4466-AA8E-213CC1648CA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C109D0CB-0670-4B65-9E1F-8A2725DCAB3F}"/>
              </a:ext>
            </a:extLst>
          </p:cNvPr>
          <p:cNvSpPr>
            <a:spLocks noGrp="1"/>
          </p:cNvSpPr>
          <p:nvPr>
            <p:ph type="sldNum" sz="quarter" idx="12"/>
          </p:nvPr>
        </p:nvSpPr>
        <p:spPr/>
        <p:txBody>
          <a:bodyPr/>
          <a:lstStyle/>
          <a:p>
            <a:fld id="{3E8AFBBB-7F3B-4916-BB03-035641CA7B0C}" type="slidenum">
              <a:rPr lang="en-ZA" smtClean="0"/>
              <a:t>‹#›</a:t>
            </a:fld>
            <a:endParaRPr lang="en-ZA"/>
          </a:p>
        </p:txBody>
      </p:sp>
    </p:spTree>
    <p:extLst>
      <p:ext uri="{BB962C8B-B14F-4D97-AF65-F5344CB8AC3E}">
        <p14:creationId xmlns:p14="http://schemas.microsoft.com/office/powerpoint/2010/main" val="3349189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A0BDF-37D7-40BF-99DF-364848137B87}"/>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C7BA212E-28D9-4D8C-92B7-3FEACFC188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B77E13-3C71-4F77-A2E7-8BCB842BB3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2931276E-160D-4FFA-9F5D-ADCB38B6C9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6BE0D6-C96A-4E81-8803-413587D127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4165C7FD-3803-4C06-89F1-B19A5E55BCA0}"/>
              </a:ext>
            </a:extLst>
          </p:cNvPr>
          <p:cNvSpPr>
            <a:spLocks noGrp="1"/>
          </p:cNvSpPr>
          <p:nvPr>
            <p:ph type="dt" sz="half" idx="10"/>
          </p:nvPr>
        </p:nvSpPr>
        <p:spPr/>
        <p:txBody>
          <a:bodyPr/>
          <a:lstStyle/>
          <a:p>
            <a:fld id="{D751E63C-0F51-4DEB-B823-B18DC64AA196}" type="datetimeFigureOut">
              <a:rPr lang="en-ZA" smtClean="0"/>
              <a:t>2021/03/22</a:t>
            </a:fld>
            <a:endParaRPr lang="en-ZA"/>
          </a:p>
        </p:txBody>
      </p:sp>
      <p:sp>
        <p:nvSpPr>
          <p:cNvPr id="8" name="Footer Placeholder 7">
            <a:extLst>
              <a:ext uri="{FF2B5EF4-FFF2-40B4-BE49-F238E27FC236}">
                <a16:creationId xmlns:a16="http://schemas.microsoft.com/office/drawing/2014/main" id="{0DDA20B8-ADA5-4007-8D1D-A302991A9571}"/>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A1B06FBA-EC3D-4F4A-963A-87B7A25DFF28}"/>
              </a:ext>
            </a:extLst>
          </p:cNvPr>
          <p:cNvSpPr>
            <a:spLocks noGrp="1"/>
          </p:cNvSpPr>
          <p:nvPr>
            <p:ph type="sldNum" sz="quarter" idx="12"/>
          </p:nvPr>
        </p:nvSpPr>
        <p:spPr/>
        <p:txBody>
          <a:bodyPr/>
          <a:lstStyle/>
          <a:p>
            <a:fld id="{3E8AFBBB-7F3B-4916-BB03-035641CA7B0C}" type="slidenum">
              <a:rPr lang="en-ZA" smtClean="0"/>
              <a:t>‹#›</a:t>
            </a:fld>
            <a:endParaRPr lang="en-ZA"/>
          </a:p>
        </p:txBody>
      </p:sp>
    </p:spTree>
    <p:extLst>
      <p:ext uri="{BB962C8B-B14F-4D97-AF65-F5344CB8AC3E}">
        <p14:creationId xmlns:p14="http://schemas.microsoft.com/office/powerpoint/2010/main" val="1809473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7201F-8981-4188-9CC8-2B0BDCD13C9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4DF6B5F7-3E1C-4BF6-8F7F-8DD31B0E7838}"/>
              </a:ext>
            </a:extLst>
          </p:cNvPr>
          <p:cNvSpPr>
            <a:spLocks noGrp="1"/>
          </p:cNvSpPr>
          <p:nvPr>
            <p:ph type="dt" sz="half" idx="10"/>
          </p:nvPr>
        </p:nvSpPr>
        <p:spPr/>
        <p:txBody>
          <a:bodyPr/>
          <a:lstStyle/>
          <a:p>
            <a:fld id="{D751E63C-0F51-4DEB-B823-B18DC64AA196}" type="datetimeFigureOut">
              <a:rPr lang="en-ZA" smtClean="0"/>
              <a:t>2021/03/22</a:t>
            </a:fld>
            <a:endParaRPr lang="en-ZA"/>
          </a:p>
        </p:txBody>
      </p:sp>
      <p:sp>
        <p:nvSpPr>
          <p:cNvPr id="4" name="Footer Placeholder 3">
            <a:extLst>
              <a:ext uri="{FF2B5EF4-FFF2-40B4-BE49-F238E27FC236}">
                <a16:creationId xmlns:a16="http://schemas.microsoft.com/office/drawing/2014/main" id="{40F42E6E-548D-434C-B334-B070DAE47363}"/>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0A05F53B-06E8-4986-8124-A08188D6D8F8}"/>
              </a:ext>
            </a:extLst>
          </p:cNvPr>
          <p:cNvSpPr>
            <a:spLocks noGrp="1"/>
          </p:cNvSpPr>
          <p:nvPr>
            <p:ph type="sldNum" sz="quarter" idx="12"/>
          </p:nvPr>
        </p:nvSpPr>
        <p:spPr/>
        <p:txBody>
          <a:bodyPr/>
          <a:lstStyle/>
          <a:p>
            <a:fld id="{3E8AFBBB-7F3B-4916-BB03-035641CA7B0C}" type="slidenum">
              <a:rPr lang="en-ZA" smtClean="0"/>
              <a:t>‹#›</a:t>
            </a:fld>
            <a:endParaRPr lang="en-ZA"/>
          </a:p>
        </p:txBody>
      </p:sp>
    </p:spTree>
    <p:extLst>
      <p:ext uri="{BB962C8B-B14F-4D97-AF65-F5344CB8AC3E}">
        <p14:creationId xmlns:p14="http://schemas.microsoft.com/office/powerpoint/2010/main" val="241924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9D1412-4D32-4040-AC5C-325279B82635}"/>
              </a:ext>
            </a:extLst>
          </p:cNvPr>
          <p:cNvSpPr>
            <a:spLocks noGrp="1"/>
          </p:cNvSpPr>
          <p:nvPr>
            <p:ph type="dt" sz="half" idx="10"/>
          </p:nvPr>
        </p:nvSpPr>
        <p:spPr/>
        <p:txBody>
          <a:bodyPr/>
          <a:lstStyle/>
          <a:p>
            <a:fld id="{D751E63C-0F51-4DEB-B823-B18DC64AA196}" type="datetimeFigureOut">
              <a:rPr lang="en-ZA" smtClean="0"/>
              <a:t>2021/03/22</a:t>
            </a:fld>
            <a:endParaRPr lang="en-ZA"/>
          </a:p>
        </p:txBody>
      </p:sp>
      <p:sp>
        <p:nvSpPr>
          <p:cNvPr id="3" name="Footer Placeholder 2">
            <a:extLst>
              <a:ext uri="{FF2B5EF4-FFF2-40B4-BE49-F238E27FC236}">
                <a16:creationId xmlns:a16="http://schemas.microsoft.com/office/drawing/2014/main" id="{043A2654-73C3-4DE8-8DBD-6C1C7ACF2690}"/>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7C10E3CC-9797-4C90-8636-689F0D83522F}"/>
              </a:ext>
            </a:extLst>
          </p:cNvPr>
          <p:cNvSpPr>
            <a:spLocks noGrp="1"/>
          </p:cNvSpPr>
          <p:nvPr>
            <p:ph type="sldNum" sz="quarter" idx="12"/>
          </p:nvPr>
        </p:nvSpPr>
        <p:spPr/>
        <p:txBody>
          <a:bodyPr/>
          <a:lstStyle/>
          <a:p>
            <a:fld id="{3E8AFBBB-7F3B-4916-BB03-035641CA7B0C}" type="slidenum">
              <a:rPr lang="en-ZA" smtClean="0"/>
              <a:t>‹#›</a:t>
            </a:fld>
            <a:endParaRPr lang="en-ZA"/>
          </a:p>
        </p:txBody>
      </p:sp>
    </p:spTree>
    <p:extLst>
      <p:ext uri="{BB962C8B-B14F-4D97-AF65-F5344CB8AC3E}">
        <p14:creationId xmlns:p14="http://schemas.microsoft.com/office/powerpoint/2010/main" val="2412936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51C58-3F5E-4B18-990D-0476808EBD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182AAAD2-3B2C-41BD-BCD1-A098FFFF3B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3AFB248A-9F1E-43DB-A0A8-213356CD17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EAFAE3-6502-4ACA-A916-11792EB8091B}"/>
              </a:ext>
            </a:extLst>
          </p:cNvPr>
          <p:cNvSpPr>
            <a:spLocks noGrp="1"/>
          </p:cNvSpPr>
          <p:nvPr>
            <p:ph type="dt" sz="half" idx="10"/>
          </p:nvPr>
        </p:nvSpPr>
        <p:spPr/>
        <p:txBody>
          <a:bodyPr/>
          <a:lstStyle/>
          <a:p>
            <a:fld id="{D751E63C-0F51-4DEB-B823-B18DC64AA196}" type="datetimeFigureOut">
              <a:rPr lang="en-ZA" smtClean="0"/>
              <a:t>2021/03/22</a:t>
            </a:fld>
            <a:endParaRPr lang="en-ZA"/>
          </a:p>
        </p:txBody>
      </p:sp>
      <p:sp>
        <p:nvSpPr>
          <p:cNvPr id="6" name="Footer Placeholder 5">
            <a:extLst>
              <a:ext uri="{FF2B5EF4-FFF2-40B4-BE49-F238E27FC236}">
                <a16:creationId xmlns:a16="http://schemas.microsoft.com/office/drawing/2014/main" id="{6D7AA598-5181-48CF-9CBB-E90371573D2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C60A2539-8E26-4755-A11F-C846A6708FD8}"/>
              </a:ext>
            </a:extLst>
          </p:cNvPr>
          <p:cNvSpPr>
            <a:spLocks noGrp="1"/>
          </p:cNvSpPr>
          <p:nvPr>
            <p:ph type="sldNum" sz="quarter" idx="12"/>
          </p:nvPr>
        </p:nvSpPr>
        <p:spPr/>
        <p:txBody>
          <a:bodyPr/>
          <a:lstStyle/>
          <a:p>
            <a:fld id="{3E8AFBBB-7F3B-4916-BB03-035641CA7B0C}" type="slidenum">
              <a:rPr lang="en-ZA" smtClean="0"/>
              <a:t>‹#›</a:t>
            </a:fld>
            <a:endParaRPr lang="en-ZA"/>
          </a:p>
        </p:txBody>
      </p:sp>
    </p:spTree>
    <p:extLst>
      <p:ext uri="{BB962C8B-B14F-4D97-AF65-F5344CB8AC3E}">
        <p14:creationId xmlns:p14="http://schemas.microsoft.com/office/powerpoint/2010/main" val="4103866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5A9FC-1DD6-47A3-8E52-8E9C268CEA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FADC3CA7-B3F1-47FD-9A28-BCFBF8AA5D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E2895B9D-1E8C-4989-B548-6CD8A45E0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AEFBF4-6B20-4BE0-87FC-E4A5B54D68FE}"/>
              </a:ext>
            </a:extLst>
          </p:cNvPr>
          <p:cNvSpPr>
            <a:spLocks noGrp="1"/>
          </p:cNvSpPr>
          <p:nvPr>
            <p:ph type="dt" sz="half" idx="10"/>
          </p:nvPr>
        </p:nvSpPr>
        <p:spPr/>
        <p:txBody>
          <a:bodyPr/>
          <a:lstStyle/>
          <a:p>
            <a:fld id="{D751E63C-0F51-4DEB-B823-B18DC64AA196}" type="datetimeFigureOut">
              <a:rPr lang="en-ZA" smtClean="0"/>
              <a:t>2021/03/22</a:t>
            </a:fld>
            <a:endParaRPr lang="en-ZA"/>
          </a:p>
        </p:txBody>
      </p:sp>
      <p:sp>
        <p:nvSpPr>
          <p:cNvPr id="6" name="Footer Placeholder 5">
            <a:extLst>
              <a:ext uri="{FF2B5EF4-FFF2-40B4-BE49-F238E27FC236}">
                <a16:creationId xmlns:a16="http://schemas.microsoft.com/office/drawing/2014/main" id="{E8F3F9DD-3E88-4B9B-A6A0-C622F22D04D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5392021F-38AE-495C-B2CE-160F10597A1C}"/>
              </a:ext>
            </a:extLst>
          </p:cNvPr>
          <p:cNvSpPr>
            <a:spLocks noGrp="1"/>
          </p:cNvSpPr>
          <p:nvPr>
            <p:ph type="sldNum" sz="quarter" idx="12"/>
          </p:nvPr>
        </p:nvSpPr>
        <p:spPr/>
        <p:txBody>
          <a:bodyPr/>
          <a:lstStyle/>
          <a:p>
            <a:fld id="{3E8AFBBB-7F3B-4916-BB03-035641CA7B0C}" type="slidenum">
              <a:rPr lang="en-ZA" smtClean="0"/>
              <a:t>‹#›</a:t>
            </a:fld>
            <a:endParaRPr lang="en-ZA"/>
          </a:p>
        </p:txBody>
      </p:sp>
    </p:spTree>
    <p:extLst>
      <p:ext uri="{BB962C8B-B14F-4D97-AF65-F5344CB8AC3E}">
        <p14:creationId xmlns:p14="http://schemas.microsoft.com/office/powerpoint/2010/main" val="1389206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685DFA-11DB-45EF-BB6A-5BED60036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9F3569FC-3BDB-494F-8C0A-1CA7783E25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1D55B13-824D-4BC2-805E-BD07AA6FA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1E63C-0F51-4DEB-B823-B18DC64AA196}" type="datetimeFigureOut">
              <a:rPr lang="en-ZA" smtClean="0"/>
              <a:t>2021/03/22</a:t>
            </a:fld>
            <a:endParaRPr lang="en-ZA"/>
          </a:p>
        </p:txBody>
      </p:sp>
      <p:sp>
        <p:nvSpPr>
          <p:cNvPr id="5" name="Footer Placeholder 4">
            <a:extLst>
              <a:ext uri="{FF2B5EF4-FFF2-40B4-BE49-F238E27FC236}">
                <a16:creationId xmlns:a16="http://schemas.microsoft.com/office/drawing/2014/main" id="{68DBC3D4-CE2B-4BC7-B5C2-2C5811C0DD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E93DFD70-6DF8-41AE-B315-14D592622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8AFBBB-7F3B-4916-BB03-035641CA7B0C}" type="slidenum">
              <a:rPr lang="en-ZA" smtClean="0"/>
              <a:t>‹#›</a:t>
            </a:fld>
            <a:endParaRPr lang="en-ZA"/>
          </a:p>
        </p:txBody>
      </p:sp>
    </p:spTree>
    <p:extLst>
      <p:ext uri="{BB962C8B-B14F-4D97-AF65-F5344CB8AC3E}">
        <p14:creationId xmlns:p14="http://schemas.microsoft.com/office/powerpoint/2010/main" val="1479475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xamsolutions.net/maths-revision/core-maths/sequences-series/sigma-notation/tutorial-1.php"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h2maths.webs.com/Sequences/Sigma.html"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es.co.jp/math/java/calc/tosawa/tosawa.html"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es.co.jp/math/java/misc/sum/sum.html"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www.examsolutions.net/maths-revision/core-maths/sequences-series/geometric/proof-of-Sn/tutorial-1.php"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examsolutions.net/maths-revision/core-maths/sequences-series/geometric/examples/example-1.php"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mathinsite.bmth.ac.uk/applet/aglr/aglr.html"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khanacademy.org/math/calculus/v/sequences-and-series--part-2"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khanacademy.org/math/trigonometry/seq_induction/seq_and_series/v/formula-for-arithmetic-serie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5B87F-2CDA-4E43-A40C-5A5BF5123BB0}"/>
              </a:ext>
            </a:extLst>
          </p:cNvPr>
          <p:cNvSpPr>
            <a:spLocks noGrp="1"/>
          </p:cNvSpPr>
          <p:nvPr>
            <p:ph type="ctrTitle"/>
          </p:nvPr>
        </p:nvSpPr>
        <p:spPr/>
        <p:txBody>
          <a:bodyPr>
            <a:normAutofit fontScale="90000"/>
          </a:bodyPr>
          <a:lstStyle/>
          <a:p>
            <a:r>
              <a:rPr lang="en-ZA" b="1" dirty="0">
                <a:highlight>
                  <a:srgbClr val="FFFF00"/>
                </a:highlight>
              </a:rPr>
              <a:t>SEQUENCES &amp; SERIES</a:t>
            </a:r>
            <a:br>
              <a:rPr lang="en-ZA" b="1" dirty="0">
                <a:highlight>
                  <a:srgbClr val="FFFF00"/>
                </a:highlight>
              </a:rPr>
            </a:br>
            <a:r>
              <a:rPr lang="en-ZA" b="1" dirty="0">
                <a:highlight>
                  <a:srgbClr val="FFFF00"/>
                </a:highlight>
              </a:rPr>
              <a:t>Gr 12</a:t>
            </a:r>
            <a:br>
              <a:rPr lang="en-ZA" b="1" dirty="0"/>
            </a:br>
            <a:endParaRPr lang="en-ZA" b="1" dirty="0"/>
          </a:p>
        </p:txBody>
      </p:sp>
      <p:sp>
        <p:nvSpPr>
          <p:cNvPr id="3" name="Subtitle 2">
            <a:extLst>
              <a:ext uri="{FF2B5EF4-FFF2-40B4-BE49-F238E27FC236}">
                <a16:creationId xmlns:a16="http://schemas.microsoft.com/office/drawing/2014/main" id="{EEEAB911-ABA4-46AA-84E5-70289ED2850C}"/>
              </a:ext>
            </a:extLst>
          </p:cNvPr>
          <p:cNvSpPr>
            <a:spLocks noGrp="1"/>
          </p:cNvSpPr>
          <p:nvPr>
            <p:ph type="subTitle" idx="1"/>
          </p:nvPr>
        </p:nvSpPr>
        <p:spPr/>
        <p:txBody>
          <a:bodyPr>
            <a:normAutofit/>
          </a:bodyPr>
          <a:lstStyle/>
          <a:p>
            <a:r>
              <a:rPr lang="en-ZA" sz="4400" b="1" dirty="0">
                <a:highlight>
                  <a:srgbClr val="FFFF00"/>
                </a:highlight>
              </a:rPr>
              <a:t>PART 2</a:t>
            </a:r>
          </a:p>
          <a:p>
            <a:r>
              <a:rPr lang="en-ZA" sz="4400" b="1" dirty="0">
                <a:highlight>
                  <a:srgbClr val="FFFF00"/>
                </a:highlight>
              </a:rPr>
              <a:t>LEVEL 1&amp;2 Questions</a:t>
            </a:r>
          </a:p>
        </p:txBody>
      </p:sp>
    </p:spTree>
    <p:extLst>
      <p:ext uri="{BB962C8B-B14F-4D97-AF65-F5344CB8AC3E}">
        <p14:creationId xmlns:p14="http://schemas.microsoft.com/office/powerpoint/2010/main" val="37304276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99455" y="201960"/>
            <a:ext cx="8784977" cy="1066800"/>
          </a:xfrm>
          <a:prstGeom prst="rect">
            <a:avLst/>
          </a:prstGeom>
          <a:solidFill>
            <a:schemeClr val="bg2">
              <a:lumMod val="25000"/>
              <a:lumOff val="75000"/>
            </a:schemeClr>
          </a:solidFill>
          <a:ln>
            <a:noFill/>
          </a:ln>
        </p:spPr>
        <p:txBody>
          <a:bodyPr vert="horz" lIns="91440" tIns="45720" rIns="91440" bIns="45720" rtlCol="0" anchor="ctr">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sz="4400" u="sng" dirty="0">
                <a:solidFill>
                  <a:srgbClr val="FF0000"/>
                </a:solidFill>
                <a:latin typeface="Times New Roman" pitchFamily="18" charset="0"/>
                <a:cs typeface="Times New Roman" pitchFamily="18" charset="0"/>
              </a:rPr>
              <a:t>Sigma (</a:t>
            </a:r>
            <a:r>
              <a:rPr lang="el-GR" sz="4400" u="sng" dirty="0">
                <a:solidFill>
                  <a:srgbClr val="FF0000"/>
                </a:solidFill>
                <a:latin typeface="Times New Roman" pitchFamily="18" charset="0"/>
                <a:cs typeface="Times New Roman" pitchFamily="18" charset="0"/>
              </a:rPr>
              <a:t>Σ</a:t>
            </a:r>
            <a:r>
              <a:rPr lang="en-ZA" sz="4400" u="sng" dirty="0">
                <a:solidFill>
                  <a:srgbClr val="FF0000"/>
                </a:solidFill>
                <a:latin typeface="Times New Roman" pitchFamily="18" charset="0"/>
                <a:cs typeface="Times New Roman" pitchFamily="18" charset="0"/>
              </a:rPr>
              <a:t>) Notation</a:t>
            </a:r>
            <a:endParaRPr lang="en-US" sz="4400" u="sng" dirty="0">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9" name="TextBox 8"/>
              <p:cNvSpPr txBox="1"/>
              <p:nvPr/>
            </p:nvSpPr>
            <p:spPr>
              <a:xfrm>
                <a:off x="1721527" y="1412776"/>
                <a:ext cx="8784976" cy="5079980"/>
              </a:xfrm>
              <a:prstGeom prst="rect">
                <a:avLst/>
              </a:prstGeom>
              <a:noFill/>
            </p:spPr>
            <p:txBody>
              <a:bodyPr wrap="square" rtlCol="0">
                <a:spAutoFit/>
              </a:bodyPr>
              <a:lstStyle/>
              <a:p>
                <a:r>
                  <a:rPr lang="en-ZA" sz="3200" b="1" dirty="0">
                    <a:latin typeface="Times New Roman" pitchFamily="18" charset="0"/>
                    <a:cs typeface="Times New Roman" pitchFamily="18" charset="0"/>
                  </a:rPr>
                  <a:t>e.g.      </a:t>
                </a:r>
                <a14:m>
                  <m:oMath xmlns:m="http://schemas.openxmlformats.org/officeDocument/2006/math">
                    <m:nary>
                      <m:naryPr>
                        <m:chr m:val="∑"/>
                        <m:ctrlPr>
                          <a:rPr lang="en-ZA" sz="3200" b="1" i="1">
                            <a:latin typeface="Cambria Math" panose="02040503050406030204" pitchFamily="18" charset="0"/>
                            <a:cs typeface="Times New Roman" pitchFamily="18" charset="0"/>
                          </a:rPr>
                        </m:ctrlPr>
                      </m:naryPr>
                      <m:sub>
                        <m:r>
                          <m:rPr>
                            <m:brk m:alnAt="23"/>
                          </m:rPr>
                          <a:rPr lang="en-ZA" sz="3200" b="1" i="1">
                            <a:latin typeface="Cambria Math"/>
                            <a:cs typeface="Times New Roman" pitchFamily="18" charset="0"/>
                          </a:rPr>
                          <m:t>𝒊</m:t>
                        </m:r>
                        <m:r>
                          <a:rPr lang="en-ZA" sz="3200" b="1" i="1">
                            <a:latin typeface="Cambria Math"/>
                            <a:cs typeface="Times New Roman" pitchFamily="18" charset="0"/>
                          </a:rPr>
                          <m:t>=</m:t>
                        </m:r>
                        <m:r>
                          <a:rPr lang="en-ZA" sz="3200" b="1" i="1">
                            <a:latin typeface="Cambria Math"/>
                            <a:cs typeface="Times New Roman" pitchFamily="18" charset="0"/>
                          </a:rPr>
                          <m:t>𝟏</m:t>
                        </m:r>
                      </m:sub>
                      <m:sup>
                        <m:r>
                          <a:rPr lang="en-ZA" sz="3200" b="1" i="1">
                            <a:latin typeface="Cambria Math"/>
                            <a:cs typeface="Times New Roman" pitchFamily="18" charset="0"/>
                          </a:rPr>
                          <m:t>𝒏</m:t>
                        </m:r>
                      </m:sup>
                      <m:e>
                        <m:r>
                          <a:rPr lang="en-ZA" sz="3200" b="1" i="1">
                            <a:latin typeface="Cambria Math"/>
                            <a:cs typeface="Times New Roman" pitchFamily="18" charset="0"/>
                          </a:rPr>
                          <m:t>(</m:t>
                        </m:r>
                        <m:r>
                          <a:rPr lang="en-ZA" sz="3200" b="1" i="1">
                            <a:latin typeface="Cambria Math"/>
                            <a:cs typeface="Times New Roman" pitchFamily="18" charset="0"/>
                          </a:rPr>
                          <m:t>𝟒</m:t>
                        </m:r>
                        <m:r>
                          <a:rPr lang="en-ZA" sz="3200" b="1" i="1">
                            <a:latin typeface="Cambria Math"/>
                            <a:cs typeface="Times New Roman" pitchFamily="18" charset="0"/>
                          </a:rPr>
                          <m:t>𝒊</m:t>
                        </m:r>
                        <m:r>
                          <a:rPr lang="en-ZA" sz="3200" b="1" i="1">
                            <a:latin typeface="Cambria Math"/>
                            <a:cs typeface="Times New Roman" pitchFamily="18" charset="0"/>
                          </a:rPr>
                          <m:t>−</m:t>
                        </m:r>
                        <m:r>
                          <a:rPr lang="en-ZA" sz="3200" b="1" i="1">
                            <a:latin typeface="Cambria Math"/>
                            <a:cs typeface="Times New Roman" pitchFamily="18" charset="0"/>
                          </a:rPr>
                          <m:t>𝟑</m:t>
                        </m:r>
                        <m:r>
                          <a:rPr lang="en-ZA" sz="3200" b="1" i="1">
                            <a:latin typeface="Cambria Math"/>
                            <a:cs typeface="Times New Roman" pitchFamily="18" charset="0"/>
                          </a:rPr>
                          <m:t>)</m:t>
                        </m:r>
                      </m:e>
                    </m:nary>
                  </m:oMath>
                </a14:m>
                <a:r>
                  <a:rPr lang="en-ZA" sz="3200" b="1" dirty="0">
                    <a:latin typeface="Times New Roman" pitchFamily="18" charset="0"/>
                    <a:cs typeface="Times New Roman" pitchFamily="18" charset="0"/>
                  </a:rPr>
                  <a:t> </a:t>
                </a:r>
              </a:p>
              <a:p>
                <a:endParaRPr lang="en-ZA" sz="800" dirty="0">
                  <a:latin typeface="Times New Roman" pitchFamily="18" charset="0"/>
                  <a:cs typeface="Times New Roman" pitchFamily="18" charset="0"/>
                </a:endParaRPr>
              </a:p>
              <a:p>
                <a:endParaRPr lang="en-ZA" sz="800" dirty="0">
                  <a:latin typeface="Times New Roman" pitchFamily="18" charset="0"/>
                  <a:cs typeface="Times New Roman" pitchFamily="18" charset="0"/>
                </a:endParaRPr>
              </a:p>
              <a:p>
                <a:pPr marL="285750" indent="-285750">
                  <a:buFont typeface="Arial" charset="0"/>
                  <a:buChar char="•"/>
                </a:pPr>
                <a:r>
                  <a:rPr lang="el-GR" sz="3200" b="1" i="1" dirty="0">
                    <a:solidFill>
                      <a:srgbClr val="FFFF00"/>
                    </a:solidFill>
                    <a:latin typeface="Times New Roman" pitchFamily="18" charset="0"/>
                    <a:cs typeface="Times New Roman" pitchFamily="18" charset="0"/>
                  </a:rPr>
                  <a:t>Σ</a:t>
                </a:r>
                <a:r>
                  <a:rPr lang="en-ZA" sz="3200" b="1" i="1" dirty="0">
                    <a:solidFill>
                      <a:srgbClr val="FFFF00"/>
                    </a:solidFill>
                    <a:latin typeface="Times New Roman" pitchFamily="18" charset="0"/>
                    <a:cs typeface="Times New Roman" pitchFamily="18" charset="0"/>
                  </a:rPr>
                  <a:t> </a:t>
                </a:r>
                <a:r>
                  <a:rPr lang="en-ZA" sz="3200" b="1" dirty="0">
                    <a:solidFill>
                      <a:srgbClr val="FFFF00"/>
                    </a:solidFill>
                    <a:latin typeface="Times New Roman" pitchFamily="18" charset="0"/>
                    <a:cs typeface="Times New Roman" pitchFamily="18" charset="0"/>
                  </a:rPr>
                  <a:t>means the SUM of …</a:t>
                </a:r>
                <a:endParaRPr lang="en-ZA" sz="3200" b="1" i="1" dirty="0">
                  <a:solidFill>
                    <a:srgbClr val="FFFF00"/>
                  </a:solidFill>
                  <a:latin typeface="Times New Roman" pitchFamily="18" charset="0"/>
                  <a:cs typeface="Times New Roman" pitchFamily="18" charset="0"/>
                </a:endParaRPr>
              </a:p>
              <a:p>
                <a:pPr marL="285750" indent="-285750">
                  <a:buFont typeface="Arial" charset="0"/>
                  <a:buChar char="•"/>
                </a:pPr>
                <a:r>
                  <a:rPr lang="en-ZA" sz="3200" b="1" i="1" dirty="0" err="1">
                    <a:solidFill>
                      <a:srgbClr val="FFFF00"/>
                    </a:solidFill>
                    <a:latin typeface="Times New Roman" pitchFamily="18" charset="0"/>
                    <a:cs typeface="Times New Roman" pitchFamily="18" charset="0"/>
                  </a:rPr>
                  <a:t>i</a:t>
                </a:r>
                <a:r>
                  <a:rPr lang="en-ZA" sz="3200" b="1" dirty="0">
                    <a:solidFill>
                      <a:srgbClr val="FFFF00"/>
                    </a:solidFill>
                    <a:latin typeface="Times New Roman" pitchFamily="18" charset="0"/>
                    <a:cs typeface="Times New Roman" pitchFamily="18" charset="0"/>
                  </a:rPr>
                  <a:t> is the start of the “counter” </a:t>
                </a:r>
              </a:p>
              <a:p>
                <a:pPr marL="285750" indent="-285750">
                  <a:buFont typeface="Arial" charset="0"/>
                  <a:buChar char="•"/>
                </a:pPr>
                <a:r>
                  <a:rPr lang="en-ZA" sz="3200" b="1" i="1" dirty="0">
                    <a:solidFill>
                      <a:srgbClr val="FFFF00"/>
                    </a:solidFill>
                    <a:latin typeface="Times New Roman" pitchFamily="18" charset="0"/>
                    <a:cs typeface="Times New Roman" pitchFamily="18" charset="0"/>
                  </a:rPr>
                  <a:t>n</a:t>
                </a:r>
                <a:r>
                  <a:rPr lang="en-ZA" sz="3200" b="1" dirty="0">
                    <a:solidFill>
                      <a:srgbClr val="FFFF00"/>
                    </a:solidFill>
                    <a:latin typeface="Times New Roman" pitchFamily="18" charset="0"/>
                    <a:cs typeface="Times New Roman" pitchFamily="18" charset="0"/>
                  </a:rPr>
                  <a:t> is the end of the “counter”</a:t>
                </a:r>
              </a:p>
              <a:p>
                <a:pPr marL="285750" indent="-285750">
                  <a:buFont typeface="Arial" charset="0"/>
                  <a:buChar char="•"/>
                </a:pPr>
                <a:r>
                  <a:rPr lang="en-ZA" sz="3200" b="1" dirty="0">
                    <a:solidFill>
                      <a:srgbClr val="FFFF00"/>
                    </a:solidFill>
                    <a:latin typeface="Times New Roman" pitchFamily="18" charset="0"/>
                    <a:cs typeface="Times New Roman" pitchFamily="18" charset="0"/>
                  </a:rPr>
                  <a:t>(</a:t>
                </a:r>
                <a:r>
                  <a:rPr lang="en-ZA" sz="3200" b="1" i="1" dirty="0">
                    <a:solidFill>
                      <a:srgbClr val="FFFF00"/>
                    </a:solidFill>
                    <a:latin typeface="Times New Roman" pitchFamily="18" charset="0"/>
                    <a:cs typeface="Times New Roman" pitchFamily="18" charset="0"/>
                  </a:rPr>
                  <a:t>4i – 3)</a:t>
                </a:r>
                <a:r>
                  <a:rPr lang="en-ZA" sz="3200" b="1" dirty="0">
                    <a:solidFill>
                      <a:srgbClr val="FFFF00"/>
                    </a:solidFill>
                    <a:latin typeface="Times New Roman" pitchFamily="18" charset="0"/>
                    <a:cs typeface="Times New Roman" pitchFamily="18" charset="0"/>
                  </a:rPr>
                  <a:t> is the general term </a:t>
                </a:r>
              </a:p>
              <a:p>
                <a:endParaRPr lang="en-ZA" sz="2000" dirty="0">
                  <a:latin typeface="Times New Roman" pitchFamily="18" charset="0"/>
                  <a:cs typeface="Times New Roman" pitchFamily="18" charset="0"/>
                </a:endParaRPr>
              </a:p>
              <a:p>
                <a:r>
                  <a:rPr lang="en-ZA" sz="3200" dirty="0">
                    <a:solidFill>
                      <a:srgbClr val="66FF33"/>
                    </a:solidFill>
                    <a:latin typeface="Times New Roman" pitchFamily="18" charset="0"/>
                    <a:cs typeface="Times New Roman" pitchFamily="18" charset="0"/>
                  </a:rPr>
                  <a:t>So, substitute </a:t>
                </a:r>
                <a:r>
                  <a:rPr lang="en-ZA" sz="3200" i="1" dirty="0" err="1">
                    <a:solidFill>
                      <a:srgbClr val="66FF33"/>
                    </a:solidFill>
                    <a:latin typeface="Times New Roman" pitchFamily="18" charset="0"/>
                    <a:cs typeface="Times New Roman" pitchFamily="18" charset="0"/>
                  </a:rPr>
                  <a:t>i</a:t>
                </a:r>
                <a:r>
                  <a:rPr lang="en-ZA" sz="3200" i="1" dirty="0">
                    <a:solidFill>
                      <a:srgbClr val="66FF33"/>
                    </a:solidFill>
                    <a:latin typeface="Times New Roman" pitchFamily="18" charset="0"/>
                    <a:cs typeface="Times New Roman" pitchFamily="18" charset="0"/>
                  </a:rPr>
                  <a:t> = </a:t>
                </a:r>
                <a:r>
                  <a:rPr lang="en-ZA" sz="3200" dirty="0">
                    <a:solidFill>
                      <a:srgbClr val="66FF33"/>
                    </a:solidFill>
                    <a:latin typeface="Times New Roman" pitchFamily="18" charset="0"/>
                    <a:cs typeface="Times New Roman" pitchFamily="18" charset="0"/>
                  </a:rPr>
                  <a:t>1 into the general term &amp; calculate its value; then the counter clicks up one (i.e. 2); so substitute </a:t>
                </a:r>
                <a:r>
                  <a:rPr lang="en-ZA" sz="3200" i="1" dirty="0" err="1">
                    <a:solidFill>
                      <a:srgbClr val="66FF33"/>
                    </a:solidFill>
                    <a:latin typeface="Times New Roman" pitchFamily="18" charset="0"/>
                    <a:cs typeface="Times New Roman" pitchFamily="18" charset="0"/>
                  </a:rPr>
                  <a:t>i</a:t>
                </a:r>
                <a:r>
                  <a:rPr lang="en-ZA" sz="3200" i="1" dirty="0">
                    <a:solidFill>
                      <a:srgbClr val="66FF33"/>
                    </a:solidFill>
                    <a:latin typeface="Times New Roman" pitchFamily="18" charset="0"/>
                    <a:cs typeface="Times New Roman" pitchFamily="18" charset="0"/>
                  </a:rPr>
                  <a:t> </a:t>
                </a:r>
                <a:r>
                  <a:rPr lang="en-ZA" sz="3200" dirty="0">
                    <a:solidFill>
                      <a:srgbClr val="66FF33"/>
                    </a:solidFill>
                    <a:latin typeface="Times New Roman" pitchFamily="18" charset="0"/>
                    <a:cs typeface="Times New Roman" pitchFamily="18" charset="0"/>
                  </a:rPr>
                  <a:t>= 2 and find the value of the term, all the way to the </a:t>
                </a:r>
                <a:r>
                  <a:rPr lang="en-ZA" sz="3200" i="1" dirty="0">
                    <a:solidFill>
                      <a:srgbClr val="66FF33"/>
                    </a:solidFill>
                    <a:latin typeface="Times New Roman" pitchFamily="18" charset="0"/>
                    <a:cs typeface="Times New Roman" pitchFamily="18" charset="0"/>
                  </a:rPr>
                  <a:t>nth </a:t>
                </a:r>
                <a:r>
                  <a:rPr lang="en-ZA" sz="3200" dirty="0">
                    <a:solidFill>
                      <a:srgbClr val="66FF33"/>
                    </a:solidFill>
                    <a:latin typeface="Times New Roman" pitchFamily="18" charset="0"/>
                    <a:cs typeface="Times New Roman" pitchFamily="18" charset="0"/>
                  </a:rPr>
                  <a:t>term. Now sum up all the terms.   </a:t>
                </a:r>
              </a:p>
            </p:txBody>
          </p:sp>
        </mc:Choice>
        <mc:Fallback xmlns="">
          <p:sp>
            <p:nvSpPr>
              <p:cNvPr id="9" name="TextBox 8"/>
              <p:cNvSpPr txBox="1">
                <a:spLocks noRot="1" noChangeAspect="1" noMove="1" noResize="1" noEditPoints="1" noAdjustHandles="1" noChangeArrowheads="1" noChangeShapeType="1" noTextEdit="1"/>
              </p:cNvSpPr>
              <p:nvPr/>
            </p:nvSpPr>
            <p:spPr>
              <a:xfrm>
                <a:off x="1721527" y="1412776"/>
                <a:ext cx="8784976" cy="5079980"/>
              </a:xfrm>
              <a:prstGeom prst="rect">
                <a:avLst/>
              </a:prstGeom>
              <a:blipFill>
                <a:blip r:embed="rId2"/>
                <a:stretch>
                  <a:fillRect l="-1734" t="-1681" r="-2080" b="-2881"/>
                </a:stretch>
              </a:blipFill>
            </p:spPr>
            <p:txBody>
              <a:bodyPr/>
              <a:lstStyle/>
              <a:p>
                <a:r>
                  <a:rPr lang="en-ZA">
                    <a:noFill/>
                  </a:rPr>
                  <a:t> </a:t>
                </a:r>
              </a:p>
            </p:txBody>
          </p:sp>
        </mc:Fallback>
      </mc:AlternateContent>
      <p:sp>
        <p:nvSpPr>
          <p:cNvPr id="2" name="TextBox 1"/>
          <p:cNvSpPr txBox="1"/>
          <p:nvPr/>
        </p:nvSpPr>
        <p:spPr>
          <a:xfrm>
            <a:off x="7464152" y="1700809"/>
            <a:ext cx="2520280" cy="830997"/>
          </a:xfrm>
          <a:prstGeom prst="rect">
            <a:avLst/>
          </a:prstGeom>
          <a:solidFill>
            <a:srgbClr val="00FFFF"/>
          </a:solidFill>
        </p:spPr>
        <p:txBody>
          <a:bodyPr wrap="square" rtlCol="0">
            <a:spAutoFit/>
          </a:bodyPr>
          <a:lstStyle/>
          <a:p>
            <a:pPr algn="ctr"/>
            <a:r>
              <a:rPr lang="en-ZA" sz="2400" dirty="0">
                <a:solidFill>
                  <a:schemeClr val="bg1"/>
                </a:solidFill>
                <a:latin typeface="Times New Roman" pitchFamily="18" charset="0"/>
                <a:cs typeface="Times New Roman" pitchFamily="18" charset="0"/>
                <a:hlinkClick r:id="rId3"/>
              </a:rPr>
              <a:t>Working with Sigma Notation</a:t>
            </a:r>
            <a:endParaRPr lang="en-ZA"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36538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8" end="8"/>
                                            </p:txEl>
                                          </p:spTgt>
                                        </p:tgtEl>
                                        <p:attrNameLst>
                                          <p:attrName>style.visibility</p:attrName>
                                        </p:attrNameLst>
                                      </p:cBhvr>
                                      <p:to>
                                        <p:strVal val="visible"/>
                                      </p:to>
                                    </p:set>
                                    <p:animEffect transition="in" filter="wipe(down)">
                                      <p:cBhvr>
                                        <p:cTn id="17" dur="500"/>
                                        <p:tgtEl>
                                          <p:spTgt spid="9">
                                            <p:txEl>
                                              <p:pRg st="8" end="8"/>
                                            </p:txEl>
                                          </p:spTgt>
                                        </p:tgtEl>
                                      </p:cBhvr>
                                    </p:animEffect>
                                  </p:childTnLst>
                                </p:cTn>
                              </p:par>
                              <p:par>
                                <p:cTn id="18" presetID="26" presetClass="emph" presetSubtype="0" fill="hold" nodeType="withEffect">
                                  <p:stCondLst>
                                    <p:cond delay="0"/>
                                  </p:stCondLst>
                                  <p:childTnLst>
                                    <p:animEffect transition="out" filter="fade">
                                      <p:cBhvr>
                                        <p:cTn id="19" dur="500" tmFilter="0, 0; .2, .5; .8, .5; 1, 0"/>
                                        <p:tgtEl>
                                          <p:spTgt spid="9">
                                            <p:txEl>
                                              <p:pRg st="6" end="6"/>
                                            </p:txEl>
                                          </p:spTgt>
                                        </p:tgtEl>
                                      </p:cBhvr>
                                    </p:animEffect>
                                    <p:animScale>
                                      <p:cBhvr>
                                        <p:cTn id="20" dur="250" autoRev="1" fill="hold"/>
                                        <p:tgtEl>
                                          <p:spTgt spid="9">
                                            <p:txEl>
                                              <p:pRg st="6" end="6"/>
                                            </p:txEl>
                                          </p:spTgt>
                                        </p:tgtEl>
                                      </p:cBhvr>
                                      <p:by x="105000" y="105000"/>
                                    </p:animScale>
                                  </p:childTnLst>
                                </p:cTn>
                              </p:par>
                              <p:par>
                                <p:cTn id="21" presetID="53" presetClass="entr" presetSubtype="16"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 calcmode="lin" valueType="num">
                                      <p:cBhvr>
                                        <p:cTn id="23"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24"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25" dur="500"/>
                                        <p:tgtEl>
                                          <p:spTgt spid="9">
                                            <p:txEl>
                                              <p:pRg st="5" end="5"/>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 calcmode="lin" valueType="num">
                                      <p:cBhvr>
                                        <p:cTn id="28"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
                                            <p:txEl>
                                              <p:pRg st="3" end="3"/>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 calcmode="lin" valueType="num">
                                      <p:cBhvr>
                                        <p:cTn id="33"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txBox="1">
                <a:spLocks noChangeArrowheads="1"/>
              </p:cNvSpPr>
              <p:nvPr/>
            </p:nvSpPr>
            <p:spPr>
              <a:xfrm>
                <a:off x="1847528" y="260648"/>
                <a:ext cx="8820472" cy="6336704"/>
              </a:xfrm>
              <a:prstGeom prst="rect">
                <a:avLst/>
              </a:prstGeom>
            </p:spPr>
            <p:txBody>
              <a:bodyPr vert="horz" lIns="7200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82296" indent="0">
                  <a:lnSpc>
                    <a:spcPct val="90000"/>
                  </a:lnSpc>
                  <a:buNone/>
                </a:pPr>
                <a:r>
                  <a:rPr lang="en-US" sz="3200" b="1" u="sng" dirty="0">
                    <a:solidFill>
                      <a:srgbClr val="FFFF00"/>
                    </a:solidFill>
                    <a:latin typeface="Times New Roman" pitchFamily="18" charset="0"/>
                    <a:cs typeface="Times New Roman" pitchFamily="18" charset="0"/>
                  </a:rPr>
                  <a:t>Example 1:</a:t>
                </a:r>
              </a:p>
              <a:p>
                <a:pPr marL="0" indent="0">
                  <a:buNone/>
                </a:pPr>
                <a:r>
                  <a:rPr lang="en-US" sz="3200" b="1" dirty="0">
                    <a:solidFill>
                      <a:srgbClr val="FFFF00"/>
                    </a:solidFill>
                    <a:latin typeface="Times New Roman" pitchFamily="18" charset="0"/>
                    <a:cs typeface="Times New Roman" pitchFamily="18" charset="0"/>
                  </a:rPr>
                  <a:t>Calculate:  </a:t>
                </a:r>
                <a14:m>
                  <m:oMath xmlns:m="http://schemas.openxmlformats.org/officeDocument/2006/math">
                    <m:nary>
                      <m:naryPr>
                        <m:chr m:val="∑"/>
                        <m:ctrlPr>
                          <a:rPr lang="en-US" sz="3200" b="1" i="1">
                            <a:solidFill>
                              <a:srgbClr val="FFFF00"/>
                            </a:solidFill>
                            <a:latin typeface="Cambria Math" panose="02040503050406030204" pitchFamily="18" charset="0"/>
                            <a:cs typeface="Times New Roman" pitchFamily="18" charset="0"/>
                          </a:rPr>
                        </m:ctrlPr>
                      </m:naryPr>
                      <m:sub>
                        <m:r>
                          <m:rPr>
                            <m:brk m:alnAt="23"/>
                          </m:rPr>
                          <a:rPr lang="en-ZA" sz="3200" b="1" i="1">
                            <a:solidFill>
                              <a:srgbClr val="FFFF00"/>
                            </a:solidFill>
                            <a:latin typeface="Cambria Math"/>
                            <a:cs typeface="Times New Roman" pitchFamily="18" charset="0"/>
                          </a:rPr>
                          <m:t>𝒊</m:t>
                        </m:r>
                        <m:r>
                          <a:rPr lang="en-ZA" sz="3200" b="1" i="1">
                            <a:solidFill>
                              <a:srgbClr val="FFFF00"/>
                            </a:solidFill>
                            <a:latin typeface="Cambria Math"/>
                            <a:cs typeface="Times New Roman" pitchFamily="18" charset="0"/>
                          </a:rPr>
                          <m:t>=</m:t>
                        </m:r>
                        <m:r>
                          <a:rPr lang="en-ZA" sz="3200" b="1" i="1">
                            <a:solidFill>
                              <a:srgbClr val="FFFF00"/>
                            </a:solidFill>
                            <a:latin typeface="Cambria Math"/>
                            <a:cs typeface="Times New Roman" pitchFamily="18" charset="0"/>
                          </a:rPr>
                          <m:t>𝟑</m:t>
                        </m:r>
                      </m:sub>
                      <m:sup>
                        <m:r>
                          <a:rPr lang="en-ZA" sz="3200" b="1" i="1">
                            <a:solidFill>
                              <a:srgbClr val="FFFF00"/>
                            </a:solidFill>
                            <a:latin typeface="Cambria Math"/>
                            <a:cs typeface="Times New Roman" pitchFamily="18" charset="0"/>
                          </a:rPr>
                          <m:t>𝟐𝟑</m:t>
                        </m:r>
                      </m:sup>
                      <m:e>
                        <m:r>
                          <a:rPr lang="en-ZA" sz="3200" b="1" i="1">
                            <a:solidFill>
                              <a:srgbClr val="FFFF00"/>
                            </a:solidFill>
                            <a:latin typeface="Cambria Math"/>
                            <a:cs typeface="Times New Roman" pitchFamily="18" charset="0"/>
                          </a:rPr>
                          <m:t>(</m:t>
                        </m:r>
                        <m:r>
                          <a:rPr lang="en-ZA" sz="3200" b="1" i="1">
                            <a:solidFill>
                              <a:srgbClr val="FFFF00"/>
                            </a:solidFill>
                            <a:latin typeface="Cambria Math"/>
                            <a:cs typeface="Times New Roman" pitchFamily="18" charset="0"/>
                          </a:rPr>
                          <m:t>𝟖</m:t>
                        </m:r>
                        <m:r>
                          <a:rPr lang="en-ZA" sz="3200" b="1" i="1">
                            <a:solidFill>
                              <a:srgbClr val="FFFF00"/>
                            </a:solidFill>
                            <a:latin typeface="Cambria Math"/>
                            <a:cs typeface="Times New Roman" pitchFamily="18" charset="0"/>
                          </a:rPr>
                          <m:t>𝒊</m:t>
                        </m:r>
                        <m:r>
                          <a:rPr lang="en-ZA" sz="3200" b="1" i="1">
                            <a:solidFill>
                              <a:srgbClr val="FFFF00"/>
                            </a:solidFill>
                            <a:latin typeface="Cambria Math"/>
                            <a:cs typeface="Times New Roman" pitchFamily="18" charset="0"/>
                          </a:rPr>
                          <m:t>+</m:t>
                        </m:r>
                        <m:r>
                          <a:rPr lang="en-ZA" sz="3200" b="1" i="1">
                            <a:solidFill>
                              <a:srgbClr val="FFFF00"/>
                            </a:solidFill>
                            <a:latin typeface="Cambria Math"/>
                            <a:cs typeface="Times New Roman" pitchFamily="18" charset="0"/>
                          </a:rPr>
                          <m:t>𝟐</m:t>
                        </m:r>
                        <m:r>
                          <a:rPr lang="en-ZA" sz="3200" b="1" i="1">
                            <a:solidFill>
                              <a:srgbClr val="FFFF00"/>
                            </a:solidFill>
                            <a:latin typeface="Cambria Math"/>
                            <a:cs typeface="Times New Roman" pitchFamily="18" charset="0"/>
                          </a:rPr>
                          <m:t>)</m:t>
                        </m:r>
                      </m:e>
                    </m:nary>
                  </m:oMath>
                </a14:m>
                <a:endParaRPr lang="en-ZA" sz="3200" b="1" dirty="0">
                  <a:solidFill>
                    <a:srgbClr val="FFFF00"/>
                  </a:solidFill>
                  <a:latin typeface="Times New Roman" pitchFamily="18" charset="0"/>
                  <a:cs typeface="Times New Roman" pitchFamily="18" charset="0"/>
                </a:endParaRPr>
              </a:p>
              <a:p>
                <a:pPr>
                  <a:lnSpc>
                    <a:spcPct val="90000"/>
                  </a:lnSpc>
                  <a:buFontTx/>
                  <a:buNone/>
                </a:pPr>
                <a:endParaRPr lang="en-US" sz="1600" b="1" dirty="0">
                  <a:latin typeface="Times New Roman" pitchFamily="18" charset="0"/>
                  <a:cs typeface="Times New Roman" pitchFamily="18" charset="0"/>
                </a:endParaRPr>
              </a:p>
              <a:p>
                <a:pPr>
                  <a:lnSpc>
                    <a:spcPct val="90000"/>
                  </a:lnSpc>
                  <a:buFontTx/>
                  <a:buNone/>
                </a:pPr>
                <a:r>
                  <a:rPr lang="en-US" sz="3200" b="1" dirty="0">
                    <a:solidFill>
                      <a:schemeClr val="tx1"/>
                    </a:solidFill>
                    <a:latin typeface="Times New Roman" pitchFamily="18" charset="0"/>
                    <a:cs typeface="Times New Roman" pitchFamily="18" charset="0"/>
                  </a:rPr>
                  <a:t>Step 1:  Find </a:t>
                </a:r>
                <a:r>
                  <a:rPr lang="en-US" sz="3200" b="1" i="1" dirty="0">
                    <a:solidFill>
                      <a:schemeClr val="tx1"/>
                    </a:solidFill>
                    <a:latin typeface="Times New Roman" pitchFamily="18" charset="0"/>
                    <a:cs typeface="Times New Roman" pitchFamily="18" charset="0"/>
                  </a:rPr>
                  <a:t>n</a:t>
                </a:r>
              </a:p>
              <a:p>
                <a:pPr>
                  <a:lnSpc>
                    <a:spcPct val="90000"/>
                  </a:lnSpc>
                  <a:buFontTx/>
                  <a:buNone/>
                </a:pPr>
                <a:r>
                  <a:rPr lang="en-US" sz="3200" b="1" dirty="0">
                    <a:solidFill>
                      <a:srgbClr val="66FF33"/>
                    </a:solidFill>
                    <a:latin typeface="Times New Roman" pitchFamily="18" charset="0"/>
                    <a:cs typeface="Times New Roman" pitchFamily="18" charset="0"/>
                  </a:rPr>
                  <a:t>n = “top counter” – “bottom counter” + 1</a:t>
                </a:r>
              </a:p>
              <a:p>
                <a:pPr>
                  <a:lnSpc>
                    <a:spcPct val="90000"/>
                  </a:lnSpc>
                  <a:buFontTx/>
                  <a:buNone/>
                </a:pPr>
                <a:r>
                  <a:rPr lang="en-US" sz="3200" b="1" dirty="0">
                    <a:solidFill>
                      <a:srgbClr val="66FF33"/>
                    </a:solidFill>
                    <a:latin typeface="Times New Roman" pitchFamily="18" charset="0"/>
                    <a:cs typeface="Times New Roman" pitchFamily="18" charset="0"/>
                  </a:rPr>
                  <a:t>   = 23 – 3 + 1 </a:t>
                </a:r>
              </a:p>
              <a:p>
                <a:pPr>
                  <a:lnSpc>
                    <a:spcPct val="90000"/>
                  </a:lnSpc>
                  <a:buFontTx/>
                  <a:buNone/>
                </a:pPr>
                <a:r>
                  <a:rPr lang="en-US" sz="3200" b="1" dirty="0">
                    <a:solidFill>
                      <a:srgbClr val="66FF33"/>
                    </a:solidFill>
                    <a:latin typeface="Times New Roman" pitchFamily="18" charset="0"/>
                    <a:cs typeface="Times New Roman" pitchFamily="18" charset="0"/>
                  </a:rPr>
                  <a:t>   = 21</a:t>
                </a:r>
              </a:p>
              <a:p>
                <a:pPr>
                  <a:lnSpc>
                    <a:spcPct val="90000"/>
                  </a:lnSpc>
                  <a:buFontTx/>
                  <a:buNone/>
                </a:pPr>
                <a:endParaRPr lang="en-US" sz="800" b="1" dirty="0">
                  <a:solidFill>
                    <a:srgbClr val="66FF33"/>
                  </a:solidFill>
                  <a:latin typeface="Times New Roman" pitchFamily="18" charset="0"/>
                  <a:cs typeface="Times New Roman" pitchFamily="18" charset="0"/>
                </a:endParaRPr>
              </a:p>
              <a:p>
                <a:pPr marL="0">
                  <a:lnSpc>
                    <a:spcPct val="90000"/>
                  </a:lnSpc>
                  <a:buNone/>
                </a:pPr>
                <a:r>
                  <a:rPr lang="en-US" sz="3200" b="1" dirty="0">
                    <a:solidFill>
                      <a:schemeClr val="tx1"/>
                    </a:solidFill>
                    <a:latin typeface="Times New Roman" pitchFamily="18" charset="0"/>
                    <a:cs typeface="Times New Roman" pitchFamily="18" charset="0"/>
                  </a:rPr>
                  <a:t>Step 2:  Find the first three terms, by substituting in the value of </a:t>
                </a:r>
                <a:r>
                  <a:rPr lang="en-US" sz="3200" b="1" i="1" dirty="0" err="1">
                    <a:solidFill>
                      <a:schemeClr val="tx1"/>
                    </a:solidFill>
                    <a:latin typeface="Times New Roman" pitchFamily="18" charset="0"/>
                    <a:cs typeface="Times New Roman" pitchFamily="18" charset="0"/>
                  </a:rPr>
                  <a:t>i</a:t>
                </a:r>
                <a:endParaRPr lang="en-US" sz="3200" b="1" i="1" dirty="0">
                  <a:solidFill>
                    <a:schemeClr val="tx1"/>
                  </a:solidFill>
                  <a:latin typeface="Times New Roman" pitchFamily="18" charset="0"/>
                  <a:cs typeface="Times New Roman" pitchFamily="18" charset="0"/>
                </a:endParaRPr>
              </a:p>
              <a:p>
                <a:pPr>
                  <a:lnSpc>
                    <a:spcPct val="90000"/>
                  </a:lnSpc>
                  <a:buFontTx/>
                  <a:buNone/>
                </a:pPr>
                <a:r>
                  <a:rPr lang="en-US" sz="3200" b="1" dirty="0">
                    <a:solidFill>
                      <a:srgbClr val="66FF33"/>
                    </a:solidFill>
                    <a:latin typeface="Times New Roman" pitchFamily="18" charset="0"/>
                    <a:cs typeface="Times New Roman" pitchFamily="18" charset="0"/>
                  </a:rPr>
                  <a:t>a = 8(3) + 2 = 26</a:t>
                </a:r>
              </a:p>
              <a:p>
                <a:pPr>
                  <a:lnSpc>
                    <a:spcPct val="90000"/>
                  </a:lnSpc>
                  <a:buFontTx/>
                  <a:buNone/>
                </a:pPr>
                <a:r>
                  <a:rPr lang="en-US" sz="3200" b="1" dirty="0">
                    <a:solidFill>
                      <a:srgbClr val="66FF33"/>
                    </a:solidFill>
                    <a:latin typeface="Times New Roman" pitchFamily="18" charset="0"/>
                    <a:cs typeface="Times New Roman" pitchFamily="18" charset="0"/>
                  </a:rPr>
                  <a:t>T</a:t>
                </a:r>
                <a:r>
                  <a:rPr lang="en-US" sz="3200" b="1" baseline="-25000" dirty="0">
                    <a:solidFill>
                      <a:srgbClr val="66FF33"/>
                    </a:solidFill>
                    <a:latin typeface="Times New Roman" pitchFamily="18" charset="0"/>
                    <a:cs typeface="Times New Roman" pitchFamily="18" charset="0"/>
                  </a:rPr>
                  <a:t>2</a:t>
                </a:r>
                <a:r>
                  <a:rPr lang="en-US" sz="3200" b="1" dirty="0">
                    <a:solidFill>
                      <a:srgbClr val="66FF33"/>
                    </a:solidFill>
                    <a:latin typeface="Times New Roman" pitchFamily="18" charset="0"/>
                    <a:cs typeface="Times New Roman" pitchFamily="18" charset="0"/>
                  </a:rPr>
                  <a:t> = 8(4) + 2 = 34</a:t>
                </a:r>
              </a:p>
              <a:p>
                <a:pPr>
                  <a:lnSpc>
                    <a:spcPct val="90000"/>
                  </a:lnSpc>
                  <a:buFontTx/>
                  <a:buNone/>
                </a:pPr>
                <a:r>
                  <a:rPr lang="en-US" sz="3200" b="1" dirty="0">
                    <a:solidFill>
                      <a:srgbClr val="66FF33"/>
                    </a:solidFill>
                    <a:latin typeface="Times New Roman" pitchFamily="18" charset="0"/>
                    <a:cs typeface="Times New Roman" pitchFamily="18" charset="0"/>
                  </a:rPr>
                  <a:t>T</a:t>
                </a:r>
                <a:r>
                  <a:rPr lang="en-US" sz="3200" b="1" baseline="-25000" dirty="0">
                    <a:solidFill>
                      <a:srgbClr val="66FF33"/>
                    </a:solidFill>
                    <a:latin typeface="Times New Roman" pitchFamily="18" charset="0"/>
                    <a:cs typeface="Times New Roman" pitchFamily="18" charset="0"/>
                  </a:rPr>
                  <a:t>3</a:t>
                </a:r>
                <a:r>
                  <a:rPr lang="en-US" sz="3200" b="1" dirty="0">
                    <a:solidFill>
                      <a:srgbClr val="66FF33"/>
                    </a:solidFill>
                    <a:latin typeface="Times New Roman" pitchFamily="18" charset="0"/>
                    <a:cs typeface="Times New Roman" pitchFamily="18" charset="0"/>
                  </a:rPr>
                  <a:t> = 8(5) + 2 = 42</a:t>
                </a:r>
              </a:p>
              <a:p>
                <a:pPr>
                  <a:lnSpc>
                    <a:spcPct val="90000"/>
                  </a:lnSpc>
                  <a:buFontTx/>
                  <a:buNone/>
                </a:pPr>
                <a:endParaRPr lang="en-US" sz="800" b="1" dirty="0">
                  <a:solidFill>
                    <a:srgbClr val="66FF33"/>
                  </a:solidFill>
                  <a:latin typeface="Times New Roman" pitchFamily="18" charset="0"/>
                  <a:cs typeface="Times New Roman" pitchFamily="18" charset="0"/>
                </a:endParaRPr>
              </a:p>
              <a:p>
                <a:pPr>
                  <a:lnSpc>
                    <a:spcPct val="90000"/>
                  </a:lnSpc>
                  <a:buFontTx/>
                  <a:buNone/>
                </a:pPr>
                <a:endParaRPr lang="en-US" sz="800" b="1" dirty="0">
                  <a:solidFill>
                    <a:schemeClr val="tx1"/>
                  </a:solidFill>
                  <a:latin typeface="Times New Roman" pitchFamily="18" charset="0"/>
                  <a:cs typeface="Times New Roman" pitchFamily="18" charset="0"/>
                </a:endParaRPr>
              </a:p>
              <a:p>
                <a:pPr>
                  <a:buNone/>
                </a:pPr>
                <a:r>
                  <a:rPr lang="en-US" sz="3200" b="1" dirty="0">
                    <a:solidFill>
                      <a:srgbClr val="FFC000"/>
                    </a:solidFill>
                    <a:latin typeface="Times New Roman" pitchFamily="18" charset="0"/>
                    <a:cs typeface="Times New Roman" pitchFamily="18" charset="0"/>
                  </a:rPr>
                  <a:t>    </a:t>
                </a:r>
              </a:p>
            </p:txBody>
          </p:sp>
        </mc:Choice>
        <mc:Fallback xmlns="">
          <p:sp>
            <p:nvSpPr>
              <p:cNvPr id="4" name="Rectangle 3"/>
              <p:cNvSpPr txBox="1">
                <a:spLocks noRot="1" noChangeAspect="1" noMove="1" noResize="1" noEditPoints="1" noAdjustHandles="1" noChangeArrowheads="1" noChangeShapeType="1" noTextEdit="1"/>
              </p:cNvSpPr>
              <p:nvPr/>
            </p:nvSpPr>
            <p:spPr>
              <a:xfrm>
                <a:off x="1847528" y="260648"/>
                <a:ext cx="8820472" cy="6336704"/>
              </a:xfrm>
              <a:prstGeom prst="rect">
                <a:avLst/>
              </a:prstGeom>
              <a:blipFill>
                <a:blip r:embed="rId2"/>
                <a:stretch>
                  <a:fillRect l="-2004" t="-2117" r="-1866" b="-2502"/>
                </a:stretch>
              </a:blipFill>
            </p:spPr>
            <p:txBody>
              <a:bodyPr/>
              <a:lstStyle/>
              <a:p>
                <a:r>
                  <a:rPr lang="en-ZA">
                    <a:noFill/>
                  </a:rPr>
                  <a:t> </a:t>
                </a:r>
              </a:p>
            </p:txBody>
          </p:sp>
        </mc:Fallback>
      </mc:AlternateContent>
    </p:spTree>
    <p:extLst>
      <p:ext uri="{BB962C8B-B14F-4D97-AF65-F5344CB8AC3E}">
        <p14:creationId xmlns:p14="http://schemas.microsoft.com/office/powerpoint/2010/main" val="356130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 calcmode="lin" valueType="num">
                                      <p:cBhvr>
                                        <p:cTn id="4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44" dur="1000"/>
                                        <p:tgtEl>
                                          <p:spTgt spid="4">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Effect transition="in" filter="wheel(1)">
                                      <p:cBhvr>
                                        <p:cTn id="49" dur="2000"/>
                                        <p:tgtEl>
                                          <p:spTgt spid="4">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nodeType="clickEffect">
                                  <p:stCondLst>
                                    <p:cond delay="0"/>
                                  </p:stCondLst>
                                  <p:iterate type="lt">
                                    <p:tmPct val="50000"/>
                                  </p:iterate>
                                  <p:childTnLst>
                                    <p:set>
                                      <p:cBhvr>
                                        <p:cTn id="53" dur="1" fill="hold">
                                          <p:stCondLst>
                                            <p:cond delay="0"/>
                                          </p:stCondLst>
                                        </p:cTn>
                                        <p:tgtEl>
                                          <p:spTgt spid="4">
                                            <p:txEl>
                                              <p:pRg st="5" end="5"/>
                                            </p:txEl>
                                          </p:spTgt>
                                        </p:tgtEl>
                                        <p:attrNameLst>
                                          <p:attrName>style.visibility</p:attrName>
                                        </p:attrNameLst>
                                      </p:cBhvr>
                                      <p:to>
                                        <p:strVal val="visible"/>
                                      </p:to>
                                    </p:set>
                                    <p:anim calcmode="discrete" valueType="clr">
                                      <p:cBhvr override="childStyle">
                                        <p:cTn id="54" dur="80"/>
                                        <p:tgtEl>
                                          <p:spTgt spid="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4">
                                            <p:txEl>
                                              <p:pRg st="5" end="5"/>
                                            </p:txEl>
                                          </p:spTgt>
                                        </p:tgtEl>
                                        <p:attrNameLst>
                                          <p:attrName>fillcolor</p:attrName>
                                        </p:attrNameLst>
                                      </p:cBhvr>
                                      <p:tavLst>
                                        <p:tav tm="0">
                                          <p:val>
                                            <p:clrVal>
                                              <a:schemeClr val="accent2"/>
                                            </p:clrVal>
                                          </p:val>
                                        </p:tav>
                                        <p:tav tm="50000">
                                          <p:val>
                                            <p:clrVal>
                                              <a:schemeClr val="hlink"/>
                                            </p:clrVal>
                                          </p:val>
                                        </p:tav>
                                      </p:tavLst>
                                    </p:anim>
                                    <p:set>
                                      <p:cBhvr>
                                        <p:cTn id="56" dur="80"/>
                                        <p:tgtEl>
                                          <p:spTgt spid="4">
                                            <p:txEl>
                                              <p:pRg st="5" end="5"/>
                                            </p:txEl>
                                          </p:spTgt>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nodeType="click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Effect transition="in" filter="wheel(1)">
                                      <p:cBhvr>
                                        <p:cTn id="61" dur="2000"/>
                                        <p:tgtEl>
                                          <p:spTgt spid="4">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nodeType="clickEffect">
                                  <p:stCondLst>
                                    <p:cond delay="0"/>
                                  </p:stCondLst>
                                  <p:childTnLst>
                                    <p:set>
                                      <p:cBhvr>
                                        <p:cTn id="65" dur="1" fill="hold">
                                          <p:stCondLst>
                                            <p:cond delay="0"/>
                                          </p:stCondLst>
                                        </p:cTn>
                                        <p:tgtEl>
                                          <p:spTgt spid="4">
                                            <p:txEl>
                                              <p:pRg st="8" end="8"/>
                                            </p:txEl>
                                          </p:spTgt>
                                        </p:tgtEl>
                                        <p:attrNameLst>
                                          <p:attrName>style.visibility</p:attrName>
                                        </p:attrNameLst>
                                      </p:cBhvr>
                                      <p:to>
                                        <p:strVal val="visible"/>
                                      </p:to>
                                    </p:set>
                                    <p:animEffect transition="in" filter="wheel(1)">
                                      <p:cBhvr>
                                        <p:cTn id="66" dur="2000"/>
                                        <p:tgtEl>
                                          <p:spTgt spid="4">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nodeType="clickEffect">
                                  <p:stCondLst>
                                    <p:cond delay="0"/>
                                  </p:stCondLst>
                                  <p:childTnLst>
                                    <p:set>
                                      <p:cBhvr>
                                        <p:cTn id="70" dur="1" fill="hold">
                                          <p:stCondLst>
                                            <p:cond delay="0"/>
                                          </p:stCondLst>
                                        </p:cTn>
                                        <p:tgtEl>
                                          <p:spTgt spid="4">
                                            <p:txEl>
                                              <p:pRg st="9" end="9"/>
                                            </p:txEl>
                                          </p:spTgt>
                                        </p:tgtEl>
                                        <p:attrNameLst>
                                          <p:attrName>style.visibility</p:attrName>
                                        </p:attrNameLst>
                                      </p:cBhvr>
                                      <p:to>
                                        <p:strVal val="visible"/>
                                      </p:to>
                                    </p:set>
                                    <p:animEffect transition="in" filter="fade">
                                      <p:cBhvr>
                                        <p:cTn id="71" dur="2000"/>
                                        <p:tgtEl>
                                          <p:spTgt spid="4">
                                            <p:txEl>
                                              <p:pRg st="9" end="9"/>
                                            </p:txEl>
                                          </p:spTgt>
                                        </p:tgtEl>
                                      </p:cBhvr>
                                    </p:animEffect>
                                    <p:anim calcmode="lin" valueType="num">
                                      <p:cBhvr>
                                        <p:cTn id="72" dur="2000" fill="hold"/>
                                        <p:tgtEl>
                                          <p:spTgt spid="4">
                                            <p:txEl>
                                              <p:pRg st="9" end="9"/>
                                            </p:txEl>
                                          </p:spTgt>
                                        </p:tgtEl>
                                        <p:attrNameLst>
                                          <p:attrName>ppt_w</p:attrName>
                                        </p:attrNameLst>
                                      </p:cBhvr>
                                      <p:tavLst>
                                        <p:tav tm="0" fmla="#ppt_w*sin(2.5*pi*$)">
                                          <p:val>
                                            <p:fltVal val="0"/>
                                          </p:val>
                                        </p:tav>
                                        <p:tav tm="100000">
                                          <p:val>
                                            <p:fltVal val="1"/>
                                          </p:val>
                                        </p:tav>
                                      </p:tavLst>
                                    </p:anim>
                                    <p:anim calcmode="lin" valueType="num">
                                      <p:cBhvr>
                                        <p:cTn id="73" dur="2000" fill="hold"/>
                                        <p:tgtEl>
                                          <p:spTgt spid="4">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4">
                                            <p:txEl>
                                              <p:pRg st="10" end="10"/>
                                            </p:txEl>
                                          </p:spTgt>
                                        </p:tgtEl>
                                        <p:attrNameLst>
                                          <p:attrName>style.visibility</p:attrName>
                                        </p:attrNameLst>
                                      </p:cBhvr>
                                      <p:to>
                                        <p:strVal val="visible"/>
                                      </p:to>
                                    </p:set>
                                    <p:anim calcmode="lin" valueType="num">
                                      <p:cBhvr>
                                        <p:cTn id="78"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79"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80" dur="500"/>
                                        <p:tgtEl>
                                          <p:spTgt spid="4">
                                            <p:txEl>
                                              <p:pRg st="10" end="1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4">
                                            <p:txEl>
                                              <p:pRg st="11" end="11"/>
                                            </p:txEl>
                                          </p:spTgt>
                                        </p:tgtEl>
                                        <p:attrNameLst>
                                          <p:attrName>style.visibility</p:attrName>
                                        </p:attrNameLst>
                                      </p:cBhvr>
                                      <p:to>
                                        <p:strVal val="visible"/>
                                      </p:to>
                                    </p:set>
                                    <p:anim calcmode="lin" valueType="num">
                                      <p:cBhvr>
                                        <p:cTn id="85"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86" dur="5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8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txBox="1">
                <a:spLocks noChangeArrowheads="1"/>
              </p:cNvSpPr>
              <p:nvPr/>
            </p:nvSpPr>
            <p:spPr>
              <a:xfrm>
                <a:off x="1847528" y="260648"/>
                <a:ext cx="8820472" cy="6336704"/>
              </a:xfrm>
              <a:prstGeom prst="rect">
                <a:avLst/>
              </a:prstGeom>
            </p:spPr>
            <p:txBody>
              <a:bodyPr vert="horz" lIns="7200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None/>
                </a:pPr>
                <a:r>
                  <a:rPr lang="en-US" sz="3200" b="1" dirty="0">
                    <a:solidFill>
                      <a:srgbClr val="FFFF00"/>
                    </a:solidFill>
                    <a:latin typeface="Times New Roman" pitchFamily="18" charset="0"/>
                    <a:cs typeface="Times New Roman" pitchFamily="18" charset="0"/>
                  </a:rPr>
                  <a:t>Calculate:  </a:t>
                </a:r>
                <a14:m>
                  <m:oMath xmlns:m="http://schemas.openxmlformats.org/officeDocument/2006/math">
                    <m:nary>
                      <m:naryPr>
                        <m:chr m:val="∑"/>
                        <m:ctrlPr>
                          <a:rPr lang="en-US" sz="3200" b="1" i="1">
                            <a:solidFill>
                              <a:srgbClr val="FFFF00"/>
                            </a:solidFill>
                            <a:latin typeface="Cambria Math" panose="02040503050406030204" pitchFamily="18" charset="0"/>
                            <a:cs typeface="Times New Roman" pitchFamily="18" charset="0"/>
                          </a:rPr>
                        </m:ctrlPr>
                      </m:naryPr>
                      <m:sub>
                        <m:r>
                          <m:rPr>
                            <m:brk m:alnAt="23"/>
                          </m:rPr>
                          <a:rPr lang="en-ZA" sz="3200" b="1" i="1">
                            <a:solidFill>
                              <a:srgbClr val="FFFF00"/>
                            </a:solidFill>
                            <a:latin typeface="Cambria Math"/>
                            <a:cs typeface="Times New Roman" pitchFamily="18" charset="0"/>
                          </a:rPr>
                          <m:t>𝒊</m:t>
                        </m:r>
                        <m:r>
                          <a:rPr lang="en-ZA" sz="3200" b="1" i="1">
                            <a:solidFill>
                              <a:srgbClr val="FFFF00"/>
                            </a:solidFill>
                            <a:latin typeface="Cambria Math"/>
                            <a:cs typeface="Times New Roman" pitchFamily="18" charset="0"/>
                          </a:rPr>
                          <m:t>=</m:t>
                        </m:r>
                        <m:r>
                          <a:rPr lang="en-ZA" sz="3200" b="1" i="1">
                            <a:solidFill>
                              <a:srgbClr val="FFFF00"/>
                            </a:solidFill>
                            <a:latin typeface="Cambria Math"/>
                            <a:cs typeface="Times New Roman" pitchFamily="18" charset="0"/>
                          </a:rPr>
                          <m:t>𝟑</m:t>
                        </m:r>
                      </m:sub>
                      <m:sup>
                        <m:r>
                          <a:rPr lang="en-ZA" sz="3200" b="1" i="1">
                            <a:solidFill>
                              <a:srgbClr val="FFFF00"/>
                            </a:solidFill>
                            <a:latin typeface="Cambria Math"/>
                            <a:cs typeface="Times New Roman" pitchFamily="18" charset="0"/>
                          </a:rPr>
                          <m:t>𝟐𝟑</m:t>
                        </m:r>
                      </m:sup>
                      <m:e>
                        <m:r>
                          <a:rPr lang="en-ZA" sz="3200" b="1" i="1">
                            <a:solidFill>
                              <a:srgbClr val="FFFF00"/>
                            </a:solidFill>
                            <a:latin typeface="Cambria Math"/>
                            <a:cs typeface="Times New Roman" pitchFamily="18" charset="0"/>
                          </a:rPr>
                          <m:t>(</m:t>
                        </m:r>
                        <m:r>
                          <a:rPr lang="en-ZA" sz="3200" b="1" i="1">
                            <a:solidFill>
                              <a:srgbClr val="FFFF00"/>
                            </a:solidFill>
                            <a:latin typeface="Cambria Math"/>
                            <a:cs typeface="Times New Roman" pitchFamily="18" charset="0"/>
                          </a:rPr>
                          <m:t>𝟖</m:t>
                        </m:r>
                        <m:r>
                          <a:rPr lang="en-ZA" sz="3200" b="1" i="1">
                            <a:solidFill>
                              <a:srgbClr val="FFFF00"/>
                            </a:solidFill>
                            <a:latin typeface="Cambria Math"/>
                            <a:cs typeface="Times New Roman" pitchFamily="18" charset="0"/>
                          </a:rPr>
                          <m:t>𝒊</m:t>
                        </m:r>
                        <m:r>
                          <a:rPr lang="en-ZA" sz="3200" b="1" i="1">
                            <a:solidFill>
                              <a:srgbClr val="FFFF00"/>
                            </a:solidFill>
                            <a:latin typeface="Cambria Math"/>
                            <a:cs typeface="Times New Roman" pitchFamily="18" charset="0"/>
                          </a:rPr>
                          <m:t>+</m:t>
                        </m:r>
                        <m:r>
                          <a:rPr lang="en-ZA" sz="3200" b="1" i="1">
                            <a:solidFill>
                              <a:srgbClr val="FFFF00"/>
                            </a:solidFill>
                            <a:latin typeface="Cambria Math"/>
                            <a:cs typeface="Times New Roman" pitchFamily="18" charset="0"/>
                          </a:rPr>
                          <m:t>𝟐</m:t>
                        </m:r>
                        <m:r>
                          <a:rPr lang="en-ZA" sz="3200" b="1" i="1">
                            <a:solidFill>
                              <a:srgbClr val="FFFF00"/>
                            </a:solidFill>
                            <a:latin typeface="Cambria Math"/>
                            <a:cs typeface="Times New Roman" pitchFamily="18" charset="0"/>
                          </a:rPr>
                          <m:t>)</m:t>
                        </m:r>
                      </m:e>
                    </m:nary>
                  </m:oMath>
                </a14:m>
                <a:endParaRPr lang="en-ZA" sz="3200" b="1" dirty="0">
                  <a:solidFill>
                    <a:srgbClr val="FFFF00"/>
                  </a:solidFill>
                  <a:latin typeface="Times New Roman" pitchFamily="18" charset="0"/>
                  <a:cs typeface="Times New Roman" pitchFamily="18" charset="0"/>
                </a:endParaRPr>
              </a:p>
              <a:p>
                <a:pPr>
                  <a:lnSpc>
                    <a:spcPct val="90000"/>
                  </a:lnSpc>
                  <a:buFontTx/>
                  <a:buNone/>
                </a:pPr>
                <a:endParaRPr lang="en-US" sz="1600" b="1" dirty="0">
                  <a:latin typeface="Times New Roman" pitchFamily="18" charset="0"/>
                  <a:cs typeface="Times New Roman" pitchFamily="18" charset="0"/>
                </a:endParaRPr>
              </a:p>
              <a:p>
                <a:pPr>
                  <a:lnSpc>
                    <a:spcPct val="90000"/>
                  </a:lnSpc>
                  <a:buFontTx/>
                  <a:buNone/>
                </a:pPr>
                <a:r>
                  <a:rPr lang="en-US" sz="3200" b="1" dirty="0">
                    <a:solidFill>
                      <a:schemeClr val="tx1"/>
                    </a:solidFill>
                    <a:latin typeface="Times New Roman" pitchFamily="18" charset="0"/>
                    <a:cs typeface="Times New Roman" pitchFamily="18" charset="0"/>
                  </a:rPr>
                  <a:t>Step 3:  Find </a:t>
                </a:r>
                <a:r>
                  <a:rPr lang="en-US" sz="3200" b="1" i="1" dirty="0">
                    <a:solidFill>
                      <a:schemeClr val="tx1"/>
                    </a:solidFill>
                    <a:latin typeface="Times New Roman" pitchFamily="18" charset="0"/>
                    <a:cs typeface="Times New Roman" pitchFamily="18" charset="0"/>
                  </a:rPr>
                  <a:t>d</a:t>
                </a:r>
              </a:p>
              <a:p>
                <a:pPr>
                  <a:lnSpc>
                    <a:spcPct val="90000"/>
                  </a:lnSpc>
                  <a:buFontTx/>
                  <a:buNone/>
                </a:pPr>
                <a:r>
                  <a:rPr lang="en-US" sz="3200" b="1" dirty="0">
                    <a:solidFill>
                      <a:srgbClr val="66FF33"/>
                    </a:solidFill>
                    <a:latin typeface="Times New Roman" pitchFamily="18" charset="0"/>
                    <a:cs typeface="Times New Roman" pitchFamily="18" charset="0"/>
                  </a:rPr>
                  <a:t>[From Step 2: a = 26; T</a:t>
                </a:r>
                <a:r>
                  <a:rPr lang="en-US" sz="3200" b="1" baseline="-25000" dirty="0">
                    <a:solidFill>
                      <a:srgbClr val="66FF33"/>
                    </a:solidFill>
                    <a:latin typeface="Times New Roman" pitchFamily="18" charset="0"/>
                    <a:cs typeface="Times New Roman" pitchFamily="18" charset="0"/>
                  </a:rPr>
                  <a:t>2 </a:t>
                </a:r>
                <a:r>
                  <a:rPr lang="en-US" sz="3200" b="1" dirty="0">
                    <a:solidFill>
                      <a:srgbClr val="66FF33"/>
                    </a:solidFill>
                    <a:latin typeface="Times New Roman" pitchFamily="18" charset="0"/>
                    <a:cs typeface="Times New Roman" pitchFamily="18" charset="0"/>
                  </a:rPr>
                  <a:t>= 34 and T</a:t>
                </a:r>
                <a:r>
                  <a:rPr lang="en-US" sz="3200" b="1" baseline="-25000" dirty="0">
                    <a:solidFill>
                      <a:srgbClr val="66FF33"/>
                    </a:solidFill>
                    <a:latin typeface="Times New Roman" pitchFamily="18" charset="0"/>
                    <a:cs typeface="Times New Roman" pitchFamily="18" charset="0"/>
                  </a:rPr>
                  <a:t>3</a:t>
                </a:r>
                <a:r>
                  <a:rPr lang="en-US" sz="3200" b="1" dirty="0">
                    <a:solidFill>
                      <a:srgbClr val="66FF33"/>
                    </a:solidFill>
                    <a:latin typeface="Times New Roman" pitchFamily="18" charset="0"/>
                    <a:cs typeface="Times New Roman" pitchFamily="18" charset="0"/>
                  </a:rPr>
                  <a:t> = 42]</a:t>
                </a:r>
              </a:p>
              <a:p>
                <a:pPr>
                  <a:lnSpc>
                    <a:spcPct val="90000"/>
                  </a:lnSpc>
                  <a:buFontTx/>
                  <a:buNone/>
                </a:pPr>
                <a:r>
                  <a:rPr lang="en-US" sz="3200" b="1" i="1" dirty="0">
                    <a:solidFill>
                      <a:srgbClr val="66FF33"/>
                    </a:solidFill>
                    <a:latin typeface="Times New Roman" pitchFamily="18" charset="0"/>
                    <a:cs typeface="Times New Roman" pitchFamily="18" charset="0"/>
                  </a:rPr>
                  <a:t>d</a:t>
                </a:r>
                <a:r>
                  <a:rPr lang="en-US" sz="3200" b="1" dirty="0">
                    <a:solidFill>
                      <a:srgbClr val="66FF33"/>
                    </a:solidFill>
                    <a:latin typeface="Times New Roman" pitchFamily="18" charset="0"/>
                    <a:cs typeface="Times New Roman" pitchFamily="18" charset="0"/>
                  </a:rPr>
                  <a:t> = 8 </a:t>
                </a:r>
              </a:p>
              <a:p>
                <a:pPr>
                  <a:lnSpc>
                    <a:spcPct val="90000"/>
                  </a:lnSpc>
                  <a:buFontTx/>
                  <a:buNone/>
                </a:pPr>
                <a:endParaRPr lang="en-US" sz="800" b="1" dirty="0">
                  <a:solidFill>
                    <a:srgbClr val="66FF33"/>
                  </a:solidFill>
                  <a:latin typeface="Times New Roman" pitchFamily="18" charset="0"/>
                  <a:cs typeface="Times New Roman" pitchFamily="18" charset="0"/>
                </a:endParaRPr>
              </a:p>
              <a:p>
                <a:pPr marL="0">
                  <a:lnSpc>
                    <a:spcPct val="90000"/>
                  </a:lnSpc>
                  <a:buNone/>
                </a:pPr>
                <a:r>
                  <a:rPr lang="en-US" sz="3200" b="1" dirty="0">
                    <a:solidFill>
                      <a:schemeClr val="tx1"/>
                    </a:solidFill>
                    <a:latin typeface="Times New Roman" pitchFamily="18" charset="0"/>
                    <a:cs typeface="Times New Roman" pitchFamily="18" charset="0"/>
                  </a:rPr>
                  <a:t>Step 4:  Substitute into the sum formula</a:t>
                </a:r>
                <a:endParaRPr lang="en-US" sz="3200" b="1" i="1" dirty="0">
                  <a:solidFill>
                    <a:schemeClr val="tx1"/>
                  </a:solidFill>
                  <a:latin typeface="Times New Roman" pitchFamily="18" charset="0"/>
                  <a:cs typeface="Times New Roman" pitchFamily="18" charset="0"/>
                </a:endParaRPr>
              </a:p>
              <a:p>
                <a:pPr>
                  <a:lnSpc>
                    <a:spcPct val="90000"/>
                  </a:lnSpc>
                  <a:buFontTx/>
                  <a:buNone/>
                </a:pPr>
                <a:r>
                  <a:rPr lang="en-US" sz="3200" b="1" dirty="0">
                    <a:solidFill>
                      <a:srgbClr val="66FF33"/>
                    </a:solidFill>
                    <a:latin typeface="Times New Roman" pitchFamily="18" charset="0"/>
                    <a:cs typeface="Times New Roman" pitchFamily="18" charset="0"/>
                  </a:rPr>
                  <a:t>[From steps:  n = 21; a = 26; d = 8]</a:t>
                </a:r>
              </a:p>
              <a:p>
                <a:pPr>
                  <a:lnSpc>
                    <a:spcPct val="90000"/>
                  </a:lnSpc>
                  <a:buFontTx/>
                  <a:buNone/>
                </a:pPr>
                <a:endParaRPr lang="en-US" sz="800" b="1" dirty="0">
                  <a:solidFill>
                    <a:srgbClr val="66FF33"/>
                  </a:solidFill>
                  <a:latin typeface="Times New Roman" pitchFamily="18" charset="0"/>
                  <a:cs typeface="Times New Roman" pitchFamily="18" charset="0"/>
                </a:endParaRPr>
              </a:p>
              <a:p>
                <a:pPr>
                  <a:lnSpc>
                    <a:spcPct val="120000"/>
                  </a:lnSpc>
                  <a:buNone/>
                </a:pPr>
                <a14:m>
                  <m:oMathPara xmlns:m="http://schemas.openxmlformats.org/officeDocument/2006/math">
                    <m:oMathParaPr>
                      <m:jc m:val="left"/>
                    </m:oMathParaPr>
                    <m:oMath xmlns:m="http://schemas.openxmlformats.org/officeDocument/2006/math">
                      <m:r>
                        <a:rPr lang="en-ZA" sz="3200" b="1" i="1" dirty="0">
                          <a:solidFill>
                            <a:srgbClr val="FFC000"/>
                          </a:solidFill>
                          <a:latin typeface="Cambria Math"/>
                          <a:cs typeface="Times New Roman" pitchFamily="18" charset="0"/>
                        </a:rPr>
                        <m:t>          </m:t>
                      </m:r>
                      <m:r>
                        <a:rPr lang="en-US" sz="3200" b="1" i="1" dirty="0">
                          <a:solidFill>
                            <a:srgbClr val="FFC000"/>
                          </a:solidFill>
                          <a:latin typeface="Cambria Math"/>
                          <a:cs typeface="Times New Roman" pitchFamily="18" charset="0"/>
                        </a:rPr>
                        <m:t>𝑺</m:t>
                      </m:r>
                      <m:r>
                        <a:rPr lang="en-US" sz="3200" b="1" i="1" baseline="-25000" dirty="0">
                          <a:solidFill>
                            <a:srgbClr val="FFC000"/>
                          </a:solidFill>
                          <a:latin typeface="Cambria Math"/>
                          <a:cs typeface="Times New Roman" pitchFamily="18" charset="0"/>
                        </a:rPr>
                        <m:t>𝒏</m:t>
                      </m:r>
                      <m:r>
                        <a:rPr lang="en-US" sz="3200" b="1" i="1" baseline="-25000" dirty="0">
                          <a:solidFill>
                            <a:srgbClr val="FFC000"/>
                          </a:solidFill>
                          <a:latin typeface="Cambria Math"/>
                          <a:cs typeface="Times New Roman" pitchFamily="18" charset="0"/>
                        </a:rPr>
                        <m:t> = </m:t>
                      </m:r>
                      <m:f>
                        <m:fPr>
                          <m:ctrlPr>
                            <a:rPr lang="en-US" sz="3200" b="1" i="1" dirty="0">
                              <a:solidFill>
                                <a:srgbClr val="FFC000"/>
                              </a:solidFill>
                              <a:latin typeface="Cambria Math" panose="02040503050406030204" pitchFamily="18" charset="0"/>
                              <a:cs typeface="Times New Roman" pitchFamily="18" charset="0"/>
                            </a:rPr>
                          </m:ctrlPr>
                        </m:fPr>
                        <m:num>
                          <m:r>
                            <a:rPr lang="en-ZA" sz="3200" b="1" i="1" dirty="0">
                              <a:solidFill>
                                <a:srgbClr val="FFC000"/>
                              </a:solidFill>
                              <a:latin typeface="Cambria Math"/>
                              <a:cs typeface="Times New Roman" pitchFamily="18" charset="0"/>
                            </a:rPr>
                            <m:t>𝒏</m:t>
                          </m:r>
                        </m:num>
                        <m:den>
                          <m:r>
                            <a:rPr lang="en-ZA" sz="3200" b="1" i="1" dirty="0">
                              <a:solidFill>
                                <a:srgbClr val="FFC000"/>
                              </a:solidFill>
                              <a:latin typeface="Cambria Math"/>
                              <a:cs typeface="Times New Roman" pitchFamily="18" charset="0"/>
                            </a:rPr>
                            <m:t>𝟐</m:t>
                          </m:r>
                        </m:den>
                      </m:f>
                      <m:r>
                        <a:rPr lang="en-ZA" sz="3200" b="1" i="1" dirty="0">
                          <a:solidFill>
                            <a:srgbClr val="FFC000"/>
                          </a:solidFill>
                          <a:latin typeface="Cambria Math"/>
                          <a:cs typeface="Times New Roman" pitchFamily="18" charset="0"/>
                        </a:rPr>
                        <m:t>[</m:t>
                      </m:r>
                      <m:r>
                        <a:rPr lang="en-ZA" sz="3200" b="1" i="1" dirty="0">
                          <a:solidFill>
                            <a:srgbClr val="FFC000"/>
                          </a:solidFill>
                          <a:latin typeface="Cambria Math"/>
                          <a:cs typeface="Times New Roman" pitchFamily="18" charset="0"/>
                        </a:rPr>
                        <m:t>𝟐</m:t>
                      </m:r>
                      <m:r>
                        <a:rPr lang="en-US" sz="3200" b="1" i="1" dirty="0">
                          <a:solidFill>
                            <a:srgbClr val="FFC000"/>
                          </a:solidFill>
                          <a:latin typeface="Cambria Math"/>
                          <a:cs typeface="Times New Roman" pitchFamily="18" charset="0"/>
                        </a:rPr>
                        <m:t>𝒂</m:t>
                      </m:r>
                      <m:r>
                        <a:rPr lang="en-US" sz="3200" b="1" i="1" dirty="0">
                          <a:solidFill>
                            <a:srgbClr val="FFC000"/>
                          </a:solidFill>
                          <a:latin typeface="Cambria Math"/>
                          <a:cs typeface="Times New Roman" pitchFamily="18" charset="0"/>
                        </a:rPr>
                        <m:t> + </m:t>
                      </m:r>
                      <m:d>
                        <m:dPr>
                          <m:ctrlPr>
                            <a:rPr lang="en-US" sz="3200" b="1" i="1" dirty="0">
                              <a:solidFill>
                                <a:srgbClr val="FFC000"/>
                              </a:solidFill>
                              <a:latin typeface="Cambria Math" panose="02040503050406030204" pitchFamily="18" charset="0"/>
                              <a:cs typeface="Times New Roman" pitchFamily="18" charset="0"/>
                            </a:rPr>
                          </m:ctrlPr>
                        </m:dPr>
                        <m:e>
                          <m:r>
                            <a:rPr lang="en-US" sz="3200" b="1" i="1" dirty="0">
                              <a:solidFill>
                                <a:srgbClr val="FFC000"/>
                              </a:solidFill>
                              <a:latin typeface="Cambria Math"/>
                              <a:cs typeface="Times New Roman" pitchFamily="18" charset="0"/>
                            </a:rPr>
                            <m:t>𝒏</m:t>
                          </m:r>
                          <m:r>
                            <a:rPr lang="en-US" sz="3200" b="1" i="1" dirty="0">
                              <a:solidFill>
                                <a:srgbClr val="FFC000"/>
                              </a:solidFill>
                              <a:latin typeface="Cambria Math"/>
                              <a:cs typeface="Times New Roman" pitchFamily="18" charset="0"/>
                            </a:rPr>
                            <m:t> – </m:t>
                          </m:r>
                          <m:r>
                            <a:rPr lang="en-US" sz="3200" b="1" i="1" dirty="0">
                              <a:solidFill>
                                <a:srgbClr val="FFC000"/>
                              </a:solidFill>
                              <a:latin typeface="Cambria Math"/>
                              <a:cs typeface="Times New Roman" pitchFamily="18" charset="0"/>
                            </a:rPr>
                            <m:t>𝟏</m:t>
                          </m:r>
                        </m:e>
                      </m:d>
                      <m:r>
                        <a:rPr lang="en-US" sz="3200" b="1" i="1" dirty="0">
                          <a:solidFill>
                            <a:srgbClr val="FFC000"/>
                          </a:solidFill>
                          <a:latin typeface="Cambria Math"/>
                          <a:cs typeface="Times New Roman" pitchFamily="18" charset="0"/>
                        </a:rPr>
                        <m:t>𝒅</m:t>
                      </m:r>
                      <m:r>
                        <a:rPr lang="en-ZA" sz="3200" b="1" i="1" dirty="0">
                          <a:solidFill>
                            <a:srgbClr val="FFC000"/>
                          </a:solidFill>
                          <a:latin typeface="Cambria Math"/>
                          <a:cs typeface="Times New Roman" pitchFamily="18" charset="0"/>
                        </a:rPr>
                        <m:t>]</m:t>
                      </m:r>
                    </m:oMath>
                  </m:oMathPara>
                </a14:m>
                <a:endParaRPr lang="en-US" sz="3200" b="1" dirty="0">
                  <a:solidFill>
                    <a:srgbClr val="FFC000"/>
                  </a:solidFill>
                  <a:latin typeface="Times New Roman" pitchFamily="18" charset="0"/>
                  <a:cs typeface="Times New Roman" pitchFamily="18" charset="0"/>
                </a:endParaRPr>
              </a:p>
              <a:p>
                <a:pPr>
                  <a:lnSpc>
                    <a:spcPct val="120000"/>
                  </a:lnSpc>
                  <a:buNone/>
                </a:pPr>
                <a:r>
                  <a:rPr lang="en-US" sz="3200" b="1" dirty="0">
                    <a:solidFill>
                      <a:srgbClr val="FFC000"/>
                    </a:solidFill>
                    <a:cs typeface="Times New Roman" pitchFamily="18" charset="0"/>
                  </a:rPr>
                  <a:t>	       </a:t>
                </a:r>
                <a14:m>
                  <m:oMath xmlns:m="http://schemas.openxmlformats.org/officeDocument/2006/math">
                    <m:r>
                      <a:rPr lang="en-US" sz="3200" b="1" i="1" dirty="0">
                        <a:solidFill>
                          <a:srgbClr val="FFC000"/>
                        </a:solidFill>
                        <a:latin typeface="Cambria Math"/>
                        <a:cs typeface="Times New Roman" pitchFamily="18" charset="0"/>
                      </a:rPr>
                      <m:t>𝑺</m:t>
                    </m:r>
                    <m:r>
                      <a:rPr lang="en-ZA" sz="3200" b="1" i="1" baseline="-25000" dirty="0">
                        <a:solidFill>
                          <a:srgbClr val="FFC000"/>
                        </a:solidFill>
                        <a:latin typeface="Cambria Math"/>
                        <a:cs typeface="Times New Roman" pitchFamily="18" charset="0"/>
                      </a:rPr>
                      <m:t>𝟐𝟏</m:t>
                    </m:r>
                    <m:r>
                      <a:rPr lang="en-US" sz="3200" b="1" i="1" baseline="-25000" dirty="0">
                        <a:solidFill>
                          <a:srgbClr val="FFC000"/>
                        </a:solidFill>
                        <a:latin typeface="Cambria Math"/>
                        <a:cs typeface="Times New Roman" pitchFamily="18" charset="0"/>
                      </a:rPr>
                      <m:t> </m:t>
                    </m:r>
                    <m:r>
                      <a:rPr lang="en-US" sz="3200" b="1" i="1" dirty="0">
                        <a:solidFill>
                          <a:srgbClr val="FFC000"/>
                        </a:solidFill>
                        <a:latin typeface="Cambria Math"/>
                        <a:cs typeface="Times New Roman" pitchFamily="18" charset="0"/>
                      </a:rPr>
                      <m:t>= </m:t>
                    </m:r>
                    <m:f>
                      <m:fPr>
                        <m:ctrlPr>
                          <a:rPr lang="en-US" sz="3200" b="1" i="1" dirty="0">
                            <a:solidFill>
                              <a:srgbClr val="FFC000"/>
                            </a:solidFill>
                            <a:latin typeface="Cambria Math" panose="02040503050406030204" pitchFamily="18" charset="0"/>
                            <a:cs typeface="Times New Roman" pitchFamily="18" charset="0"/>
                          </a:rPr>
                        </m:ctrlPr>
                      </m:fPr>
                      <m:num>
                        <m:r>
                          <a:rPr lang="en-ZA" sz="3200" b="1" i="1" dirty="0">
                            <a:solidFill>
                              <a:srgbClr val="FFC000"/>
                            </a:solidFill>
                            <a:latin typeface="Cambria Math"/>
                            <a:cs typeface="Times New Roman" pitchFamily="18" charset="0"/>
                          </a:rPr>
                          <m:t>𝟐𝟏</m:t>
                        </m:r>
                      </m:num>
                      <m:den>
                        <m:r>
                          <a:rPr lang="en-ZA" sz="3200" b="1" i="1" dirty="0">
                            <a:solidFill>
                              <a:srgbClr val="FFC000"/>
                            </a:solidFill>
                            <a:latin typeface="Cambria Math"/>
                            <a:cs typeface="Times New Roman" pitchFamily="18" charset="0"/>
                          </a:rPr>
                          <m:t>𝟐</m:t>
                        </m:r>
                      </m:den>
                    </m:f>
                    <m:r>
                      <a:rPr lang="en-ZA" sz="3200" b="1" i="1" dirty="0">
                        <a:solidFill>
                          <a:srgbClr val="FFC000"/>
                        </a:solidFill>
                        <a:latin typeface="Cambria Math"/>
                        <a:cs typeface="Times New Roman" pitchFamily="18" charset="0"/>
                      </a:rPr>
                      <m:t>[</m:t>
                    </m:r>
                    <m:r>
                      <a:rPr lang="en-ZA" sz="3200" b="1" i="1" dirty="0">
                        <a:solidFill>
                          <a:srgbClr val="FFC000"/>
                        </a:solidFill>
                        <a:latin typeface="Cambria Math"/>
                        <a:cs typeface="Times New Roman" pitchFamily="18" charset="0"/>
                      </a:rPr>
                      <m:t>𝟐</m:t>
                    </m:r>
                    <m:r>
                      <a:rPr lang="en-ZA" sz="3200" b="1" i="1" dirty="0">
                        <a:solidFill>
                          <a:srgbClr val="FFC000"/>
                        </a:solidFill>
                        <a:latin typeface="Cambria Math"/>
                        <a:cs typeface="Times New Roman" pitchFamily="18" charset="0"/>
                      </a:rPr>
                      <m:t>(</m:t>
                    </m:r>
                    <m:r>
                      <a:rPr lang="en-ZA" sz="3200" b="1" i="1" dirty="0">
                        <a:solidFill>
                          <a:srgbClr val="FFC000"/>
                        </a:solidFill>
                        <a:latin typeface="Cambria Math"/>
                        <a:cs typeface="Times New Roman" pitchFamily="18" charset="0"/>
                      </a:rPr>
                      <m:t>𝟐𝟔</m:t>
                    </m:r>
                    <m:r>
                      <a:rPr lang="en-ZA" sz="3200" b="1" i="1" dirty="0">
                        <a:solidFill>
                          <a:srgbClr val="FFC000"/>
                        </a:solidFill>
                        <a:latin typeface="Cambria Math"/>
                        <a:cs typeface="Times New Roman" pitchFamily="18" charset="0"/>
                      </a:rPr>
                      <m:t>) + </m:t>
                    </m:r>
                    <m:d>
                      <m:dPr>
                        <m:ctrlPr>
                          <a:rPr lang="en-US" sz="3200" b="1" i="1" dirty="0">
                            <a:solidFill>
                              <a:srgbClr val="FFC000"/>
                            </a:solidFill>
                            <a:latin typeface="Cambria Math" panose="02040503050406030204" pitchFamily="18" charset="0"/>
                            <a:cs typeface="Times New Roman" pitchFamily="18" charset="0"/>
                          </a:rPr>
                        </m:ctrlPr>
                      </m:dPr>
                      <m:e>
                        <m:r>
                          <a:rPr lang="en-ZA" sz="3200" b="1" i="1" dirty="0">
                            <a:solidFill>
                              <a:srgbClr val="FFC000"/>
                            </a:solidFill>
                            <a:latin typeface="Cambria Math"/>
                            <a:cs typeface="Times New Roman" pitchFamily="18" charset="0"/>
                          </a:rPr>
                          <m:t>𝟐𝟏</m:t>
                        </m:r>
                        <m:r>
                          <a:rPr lang="en-US" sz="3200" b="1" i="1" dirty="0">
                            <a:solidFill>
                              <a:srgbClr val="FFC000"/>
                            </a:solidFill>
                            <a:latin typeface="Cambria Math"/>
                            <a:cs typeface="Times New Roman" pitchFamily="18" charset="0"/>
                          </a:rPr>
                          <m:t> – </m:t>
                        </m:r>
                        <m:r>
                          <a:rPr lang="en-US" sz="3200" b="1" i="1" dirty="0">
                            <a:solidFill>
                              <a:srgbClr val="FFC000"/>
                            </a:solidFill>
                            <a:latin typeface="Cambria Math"/>
                            <a:cs typeface="Times New Roman" pitchFamily="18" charset="0"/>
                          </a:rPr>
                          <m:t>𝟏</m:t>
                        </m:r>
                      </m:e>
                    </m:d>
                    <m:r>
                      <a:rPr lang="en-ZA" sz="3200" b="1" i="1" dirty="0">
                        <a:solidFill>
                          <a:srgbClr val="FFC000"/>
                        </a:solidFill>
                        <a:latin typeface="Cambria Math"/>
                        <a:cs typeface="Times New Roman" pitchFamily="18" charset="0"/>
                      </a:rPr>
                      <m:t>(</m:t>
                    </m:r>
                    <m:r>
                      <a:rPr lang="en-ZA" sz="3200" b="1" i="1" dirty="0">
                        <a:solidFill>
                          <a:srgbClr val="FFC000"/>
                        </a:solidFill>
                        <a:latin typeface="Cambria Math"/>
                        <a:cs typeface="Times New Roman" pitchFamily="18" charset="0"/>
                      </a:rPr>
                      <m:t>𝟖</m:t>
                    </m:r>
                    <m:r>
                      <a:rPr lang="en-ZA" sz="3200" b="1" i="1" dirty="0">
                        <a:solidFill>
                          <a:srgbClr val="FFC000"/>
                        </a:solidFill>
                        <a:latin typeface="Cambria Math"/>
                        <a:cs typeface="Times New Roman" pitchFamily="18" charset="0"/>
                      </a:rPr>
                      <m:t>)]</m:t>
                    </m:r>
                  </m:oMath>
                </a14:m>
                <a:endParaRPr lang="en-US" sz="3200" b="1" dirty="0">
                  <a:solidFill>
                    <a:srgbClr val="FFC000"/>
                  </a:solidFill>
                  <a:latin typeface="Times New Roman" pitchFamily="18" charset="0"/>
                  <a:cs typeface="Times New Roman" pitchFamily="18" charset="0"/>
                </a:endParaRPr>
              </a:p>
              <a:p>
                <a:pPr>
                  <a:lnSpc>
                    <a:spcPct val="120000"/>
                  </a:lnSpc>
                  <a:buNone/>
                </a:pPr>
                <a14:m>
                  <m:oMath xmlns:m="http://schemas.openxmlformats.org/officeDocument/2006/math">
                    <m:r>
                      <a:rPr lang="en-ZA" sz="3200" b="1" i="1" dirty="0">
                        <a:solidFill>
                          <a:srgbClr val="FFC000"/>
                        </a:solidFill>
                        <a:latin typeface="Cambria Math"/>
                        <a:cs typeface="Times New Roman" pitchFamily="18" charset="0"/>
                      </a:rPr>
                      <m:t>                   </m:t>
                    </m:r>
                    <m:r>
                      <a:rPr lang="en-US" sz="3200" b="1" i="1" dirty="0">
                        <a:solidFill>
                          <a:srgbClr val="FFC000"/>
                        </a:solidFill>
                        <a:latin typeface="Cambria Math"/>
                        <a:cs typeface="Times New Roman" pitchFamily="18" charset="0"/>
                      </a:rPr>
                      <m:t>=</m:t>
                    </m:r>
                    <m:r>
                      <a:rPr lang="en-ZA" sz="3200" b="1" i="1" dirty="0">
                        <a:solidFill>
                          <a:srgbClr val="FFC000"/>
                        </a:solidFill>
                        <a:latin typeface="Cambria Math"/>
                        <a:cs typeface="Times New Roman" pitchFamily="18" charset="0"/>
                      </a:rPr>
                      <m:t>𝟐𝟐𝟐𝟔</m:t>
                    </m:r>
                  </m:oMath>
                </a14:m>
                <a:r>
                  <a:rPr lang="en-US" sz="3200" b="1" dirty="0">
                    <a:solidFill>
                      <a:srgbClr val="FFC000"/>
                    </a:solidFill>
                    <a:latin typeface="Times New Roman" pitchFamily="18" charset="0"/>
                    <a:cs typeface="Times New Roman" pitchFamily="18" charset="0"/>
                  </a:rPr>
                  <a:t>   </a:t>
                </a:r>
              </a:p>
              <a:p>
                <a:pPr>
                  <a:lnSpc>
                    <a:spcPct val="90000"/>
                  </a:lnSpc>
                  <a:buFontTx/>
                  <a:buNone/>
                </a:pPr>
                <a:endParaRPr lang="en-US" sz="3200" b="1" dirty="0">
                  <a:solidFill>
                    <a:srgbClr val="FFC000"/>
                  </a:solidFill>
                  <a:latin typeface="Times New Roman" pitchFamily="18" charset="0"/>
                  <a:cs typeface="Times New Roman" pitchFamily="18" charset="0"/>
                </a:endParaRPr>
              </a:p>
            </p:txBody>
          </p:sp>
        </mc:Choice>
        <mc:Fallback xmlns="">
          <p:sp>
            <p:nvSpPr>
              <p:cNvPr id="4" name="Rectangle 3"/>
              <p:cNvSpPr txBox="1">
                <a:spLocks noRot="1" noChangeAspect="1" noMove="1" noResize="1" noEditPoints="1" noAdjustHandles="1" noChangeArrowheads="1" noChangeShapeType="1" noTextEdit="1"/>
              </p:cNvSpPr>
              <p:nvPr/>
            </p:nvSpPr>
            <p:spPr>
              <a:xfrm>
                <a:off x="1847528" y="260648"/>
                <a:ext cx="8820472" cy="6336704"/>
              </a:xfrm>
              <a:prstGeom prst="rect">
                <a:avLst/>
              </a:prstGeom>
              <a:blipFill>
                <a:blip r:embed="rId2"/>
                <a:stretch>
                  <a:fillRect l="-2004" t="-770"/>
                </a:stretch>
              </a:blipFill>
            </p:spPr>
            <p:txBody>
              <a:bodyPr/>
              <a:lstStyle/>
              <a:p>
                <a:r>
                  <a:rPr lang="en-ZA">
                    <a:noFill/>
                  </a:rPr>
                  <a:t> </a:t>
                </a:r>
              </a:p>
            </p:txBody>
          </p:sp>
        </mc:Fallback>
      </mc:AlternateContent>
    </p:spTree>
    <p:extLst>
      <p:ext uri="{BB962C8B-B14F-4D97-AF65-F5344CB8AC3E}">
        <p14:creationId xmlns:p14="http://schemas.microsoft.com/office/powerpoint/2010/main" val="208219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iterate type="lt">
                                    <p:tmPct val="0"/>
                                  </p:iterate>
                                  <p:childTnLst>
                                    <p:set>
                                      <p:cBhvr>
                                        <p:cTn id="13" dur="1" fill="hold">
                                          <p:stCondLst>
                                            <p:cond delay="0"/>
                                          </p:stCondLst>
                                        </p:cTn>
                                        <p:tgtEl>
                                          <p:spTgt spid="4">
                                            <p:txEl>
                                              <p:pRg st="2" end="2"/>
                                            </p:txEl>
                                          </p:spTgt>
                                        </p:tgtEl>
                                        <p:attrNameLst>
                                          <p:attrName>style.visibility</p:attrName>
                                        </p:attrNameLst>
                                      </p:cBhvr>
                                      <p:to>
                                        <p:strVal val="visible"/>
                                      </p:to>
                                    </p:set>
                                    <p:animEffect transition="in" filter="barn(inVertical)">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iterate type="lt">
                                    <p:tmPct val="0"/>
                                  </p:iterate>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par>
                                <p:cTn id="20" presetID="10" presetClass="entr" presetSubtype="0" fill="hold" nodeType="withEffect">
                                  <p:stCondLst>
                                    <p:cond delay="0"/>
                                  </p:stCondLst>
                                  <p:iterate type="lt">
                                    <p:tmPct val="0"/>
                                  </p:iterate>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iterate type="lt">
                                    <p:tmPct val="0"/>
                                  </p:iterate>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arn(inVertical)">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iterate type="lt">
                                    <p:tmPct val="0"/>
                                  </p:iterate>
                                  <p:childTnLst>
                                    <p:set>
                                      <p:cBhvr>
                                        <p:cTn id="31" dur="1" fill="hold">
                                          <p:stCondLst>
                                            <p:cond delay="0"/>
                                          </p:stCondLst>
                                        </p:cTn>
                                        <p:tgtEl>
                                          <p:spTgt spid="4">
                                            <p:txEl>
                                              <p:pRg st="7" end="7"/>
                                            </p:txEl>
                                          </p:spTgt>
                                        </p:tgtEl>
                                        <p:attrNameLst>
                                          <p:attrName>style.visibility</p:attrName>
                                        </p:attrNameLst>
                                      </p:cBhvr>
                                      <p:to>
                                        <p:strVal val="visible"/>
                                      </p:to>
                                    </p:set>
                                    <p:anim calcmode="lin" valueType="num">
                                      <p:cBhvr additive="base">
                                        <p:cTn id="32"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nodeType="clickEffect">
                                  <p:stCondLst>
                                    <p:cond delay="0"/>
                                  </p:stCondLst>
                                  <p:iterate type="lt">
                                    <p:tmPct val="50000"/>
                                  </p:iterate>
                                  <p:childTnLst>
                                    <p:set>
                                      <p:cBhvr>
                                        <p:cTn id="37" dur="1" fill="hold">
                                          <p:stCondLst>
                                            <p:cond delay="0"/>
                                          </p:stCondLst>
                                        </p:cTn>
                                        <p:tgtEl>
                                          <p:spTgt spid="4">
                                            <p:txEl>
                                              <p:pRg st="9" end="9"/>
                                            </p:txEl>
                                          </p:spTgt>
                                        </p:tgtEl>
                                        <p:attrNameLst>
                                          <p:attrName>style.visibility</p:attrName>
                                        </p:attrNameLst>
                                      </p:cBhvr>
                                      <p:to>
                                        <p:strVal val="visible"/>
                                      </p:to>
                                    </p:set>
                                    <p:anim calcmode="discrete" valueType="clr">
                                      <p:cBhvr override="childStyle">
                                        <p:cTn id="38" dur="80"/>
                                        <p:tgtEl>
                                          <p:spTgt spid="4">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4">
                                            <p:txEl>
                                              <p:pRg st="9" end="9"/>
                                            </p:txEl>
                                          </p:spTgt>
                                        </p:tgtEl>
                                        <p:attrNameLst>
                                          <p:attrName>fillcolor</p:attrName>
                                        </p:attrNameLst>
                                      </p:cBhvr>
                                      <p:tavLst>
                                        <p:tav tm="0">
                                          <p:val>
                                            <p:clrVal>
                                              <a:schemeClr val="accent2"/>
                                            </p:clrVal>
                                          </p:val>
                                        </p:tav>
                                        <p:tav tm="50000">
                                          <p:val>
                                            <p:clrVal>
                                              <a:schemeClr val="hlink"/>
                                            </p:clrVal>
                                          </p:val>
                                        </p:tav>
                                      </p:tavLst>
                                    </p:anim>
                                    <p:set>
                                      <p:cBhvr>
                                        <p:cTn id="40" dur="80"/>
                                        <p:tgtEl>
                                          <p:spTgt spid="4">
                                            <p:txEl>
                                              <p:pRg st="9" end="9"/>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iterate type="lt">
                                    <p:tmAbs val="0"/>
                                  </p:iterate>
                                  <p:childTnLst>
                                    <p:set>
                                      <p:cBhvr>
                                        <p:cTn id="4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iterate type="lt">
                                    <p:tmPct val="0"/>
                                  </p:iterate>
                                  <p:childTnLst>
                                    <p:set>
                                      <p:cBhvr>
                                        <p:cTn id="48" dur="1" fill="hold">
                                          <p:stCondLst>
                                            <p:cond delay="0"/>
                                          </p:stCondLst>
                                        </p:cTn>
                                        <p:tgtEl>
                                          <p:spTgt spid="4">
                                            <p:txEl>
                                              <p:pRg st="11" end="11"/>
                                            </p:txEl>
                                          </p:spTgt>
                                        </p:tgtEl>
                                        <p:attrNameLst>
                                          <p:attrName>style.visibility</p:attrName>
                                        </p:attrNameLst>
                                      </p:cBhvr>
                                      <p:to>
                                        <p:strVal val="visible"/>
                                      </p:to>
                                    </p:set>
                                    <p:animEffect transition="in" filter="wipe(down)">
                                      <p:cBhvr>
                                        <p:cTn id="49" dur="500"/>
                                        <p:tgtEl>
                                          <p:spTgt spid="4">
                                            <p:txEl>
                                              <p:pRg st="11" end="11"/>
                                            </p:txEl>
                                          </p:spTgt>
                                        </p:tgtEl>
                                      </p:cBhvr>
                                    </p:animEffect>
                                  </p:childTnLst>
                                </p:cTn>
                              </p:par>
                              <p:par>
                                <p:cTn id="50" presetID="19" presetClass="emph" presetSubtype="0" fill="hold" grpId="0" nodeType="withEffect">
                                  <p:stCondLst>
                                    <p:cond delay="0"/>
                                  </p:stCondLst>
                                  <p:iterate type="lt">
                                    <p:tmPct val="0"/>
                                  </p:iterate>
                                  <p:childTnLst>
                                    <p:animClr clrSpc="rgb" dir="cw">
                                      <p:cBhvr override="childStyle">
                                        <p:cTn id="51" dur="500" fill="hold"/>
                                        <p:tgtEl>
                                          <p:spTgt spid="4">
                                            <p:txEl>
                                              <p:pRg st="9" end="9"/>
                                            </p:txEl>
                                          </p:spTgt>
                                        </p:tgtEl>
                                        <p:attrNameLst>
                                          <p:attrName>style.color</p:attrName>
                                        </p:attrNameLst>
                                      </p:cBhvr>
                                      <p:to>
                                        <a:schemeClr val="accent2"/>
                                      </p:to>
                                    </p:animClr>
                                    <p:animClr clrSpc="rgb" dir="cw">
                                      <p:cBhvr>
                                        <p:cTn id="52" dur="500" fill="hold"/>
                                        <p:tgtEl>
                                          <p:spTgt spid="4">
                                            <p:txEl>
                                              <p:pRg st="9" end="9"/>
                                            </p:txEl>
                                          </p:spTgt>
                                        </p:tgtEl>
                                        <p:attrNameLst>
                                          <p:attrName>fillcolor</p:attrName>
                                        </p:attrNameLst>
                                      </p:cBhvr>
                                      <p:to>
                                        <a:schemeClr val="accent2"/>
                                      </p:to>
                                    </p:animClr>
                                    <p:set>
                                      <p:cBhvr>
                                        <p:cTn id="53" dur="500" fill="hold"/>
                                        <p:tgtEl>
                                          <p:spTgt spid="4">
                                            <p:txEl>
                                              <p:pRg st="9" end="9"/>
                                            </p:txEl>
                                          </p:spTgt>
                                        </p:tgtEl>
                                        <p:attrNameLst>
                                          <p:attrName>fill.type</p:attrName>
                                        </p:attrNameLst>
                                      </p:cBhvr>
                                      <p:to>
                                        <p:strVal val="solid"/>
                                      </p:to>
                                    </p:set>
                                    <p:set>
                                      <p:cBhvr>
                                        <p:cTn id="54" dur="500" fill="hold"/>
                                        <p:tgtEl>
                                          <p:spTgt spid="4">
                                            <p:txEl>
                                              <p:pRg st="9" end="9"/>
                                            </p:txEl>
                                          </p:spTgt>
                                        </p:tgtEl>
                                        <p:attrNameLst>
                                          <p:attrName>fill.on</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iterate type="lt">
                                    <p:tmPct val="0"/>
                                  </p:iterate>
                                  <p:childTnLst>
                                    <p:set>
                                      <p:cBhvr>
                                        <p:cTn id="58" dur="1" fill="hold">
                                          <p:stCondLst>
                                            <p:cond delay="0"/>
                                          </p:stCondLst>
                                        </p:cTn>
                                        <p:tgtEl>
                                          <p:spTgt spid="4">
                                            <p:txEl>
                                              <p:pRg st="9" end="9"/>
                                            </p:txEl>
                                          </p:spTgt>
                                        </p:tgtEl>
                                        <p:attrNameLst>
                                          <p:attrName>style.visibility</p:attrName>
                                        </p:attrNameLst>
                                      </p:cBhvr>
                                      <p:to>
                                        <p:strVal val="visible"/>
                                      </p:to>
                                    </p:set>
                                    <p:animEffect transition="in" filter="randombar(horizontal)">
                                      <p:cBhvr>
                                        <p:cTn id="59"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txBox="1">
                <a:spLocks noChangeArrowheads="1"/>
              </p:cNvSpPr>
              <p:nvPr/>
            </p:nvSpPr>
            <p:spPr>
              <a:xfrm>
                <a:off x="1847528" y="260648"/>
                <a:ext cx="8640960" cy="6336704"/>
              </a:xfrm>
              <a:prstGeom prst="rect">
                <a:avLst/>
              </a:prstGeom>
            </p:spPr>
            <p:txBody>
              <a:bodyPr vert="horz" lIns="7200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82296" indent="0">
                  <a:lnSpc>
                    <a:spcPct val="90000"/>
                  </a:lnSpc>
                  <a:buNone/>
                </a:pPr>
                <a:r>
                  <a:rPr lang="en-US" sz="3200" b="1" u="sng" dirty="0">
                    <a:solidFill>
                      <a:srgbClr val="FFFF00"/>
                    </a:solidFill>
                    <a:latin typeface="Times New Roman" pitchFamily="18" charset="0"/>
                    <a:cs typeface="Times New Roman" pitchFamily="18" charset="0"/>
                  </a:rPr>
                  <a:t>Example 2:</a:t>
                </a:r>
              </a:p>
              <a:p>
                <a:pPr marL="0">
                  <a:lnSpc>
                    <a:spcPct val="90000"/>
                  </a:lnSpc>
                  <a:buNone/>
                </a:pPr>
                <a:r>
                  <a:rPr lang="en-US" sz="3200" b="1" dirty="0">
                    <a:solidFill>
                      <a:srgbClr val="FFFF00"/>
                    </a:solidFill>
                    <a:latin typeface="Times New Roman" pitchFamily="18" charset="0"/>
                    <a:cs typeface="Times New Roman" pitchFamily="18" charset="0"/>
                  </a:rPr>
                  <a:t>Determine the other possible value of </a:t>
                </a:r>
                <a:r>
                  <a:rPr lang="en-US" sz="3200" b="1" i="1" dirty="0">
                    <a:solidFill>
                      <a:srgbClr val="FFFF00"/>
                    </a:solidFill>
                    <a:latin typeface="Times New Roman" pitchFamily="18" charset="0"/>
                    <a:cs typeface="Times New Roman" pitchFamily="18" charset="0"/>
                  </a:rPr>
                  <a:t>n, </a:t>
                </a:r>
                <a:r>
                  <a:rPr lang="en-US" sz="3200" b="1" dirty="0">
                    <a:solidFill>
                      <a:srgbClr val="FFFF00"/>
                    </a:solidFill>
                    <a:latin typeface="Times New Roman" pitchFamily="18" charset="0"/>
                    <a:cs typeface="Times New Roman" pitchFamily="18" charset="0"/>
                  </a:rPr>
                  <a:t>given that </a:t>
                </a:r>
                <a14:m>
                  <m:oMath xmlns:m="http://schemas.openxmlformats.org/officeDocument/2006/math">
                    <m:nary>
                      <m:naryPr>
                        <m:chr m:val="∑"/>
                        <m:ctrlPr>
                          <a:rPr lang="en-US" sz="3200" b="1" i="1">
                            <a:solidFill>
                              <a:srgbClr val="FFFF00"/>
                            </a:solidFill>
                            <a:latin typeface="Cambria Math" panose="02040503050406030204" pitchFamily="18" charset="0"/>
                            <a:cs typeface="Times New Roman" pitchFamily="18" charset="0"/>
                          </a:rPr>
                        </m:ctrlPr>
                      </m:naryPr>
                      <m:sub>
                        <m:r>
                          <m:rPr>
                            <m:brk m:alnAt="23"/>
                          </m:rPr>
                          <a:rPr lang="en-ZA" sz="3200" b="1" i="1">
                            <a:solidFill>
                              <a:srgbClr val="FFFF00"/>
                            </a:solidFill>
                            <a:latin typeface="Cambria Math"/>
                            <a:cs typeface="Times New Roman" pitchFamily="18" charset="0"/>
                          </a:rPr>
                          <m:t>𝒓</m:t>
                        </m:r>
                        <m:r>
                          <a:rPr lang="en-ZA" sz="3200" b="1" i="1">
                            <a:solidFill>
                              <a:srgbClr val="FFFF00"/>
                            </a:solidFill>
                            <a:latin typeface="Cambria Math"/>
                            <a:cs typeface="Times New Roman" pitchFamily="18" charset="0"/>
                          </a:rPr>
                          <m:t>=</m:t>
                        </m:r>
                        <m:r>
                          <a:rPr lang="en-ZA" sz="3200" b="1" i="1">
                            <a:solidFill>
                              <a:srgbClr val="FFFF00"/>
                            </a:solidFill>
                            <a:latin typeface="Cambria Math"/>
                            <a:cs typeface="Times New Roman" pitchFamily="18" charset="0"/>
                          </a:rPr>
                          <m:t>𝟏</m:t>
                        </m:r>
                      </m:sub>
                      <m:sup>
                        <m:r>
                          <a:rPr lang="en-ZA" sz="3200" b="1" i="1">
                            <a:solidFill>
                              <a:srgbClr val="FFFF00"/>
                            </a:solidFill>
                            <a:latin typeface="Cambria Math"/>
                            <a:cs typeface="Times New Roman" pitchFamily="18" charset="0"/>
                          </a:rPr>
                          <m:t>𝟐</m:t>
                        </m:r>
                      </m:sup>
                      <m:e>
                        <m:r>
                          <a:rPr lang="en-ZA" sz="3200" b="1" i="1">
                            <a:solidFill>
                              <a:srgbClr val="FFFF00"/>
                            </a:solidFill>
                            <a:latin typeface="Cambria Math"/>
                            <a:cs typeface="Times New Roman" pitchFamily="18" charset="0"/>
                          </a:rPr>
                          <m:t>(</m:t>
                        </m:r>
                        <m:r>
                          <a:rPr lang="en-ZA" sz="3200" b="1" i="1">
                            <a:solidFill>
                              <a:srgbClr val="FFFF00"/>
                            </a:solidFill>
                            <a:latin typeface="Cambria Math"/>
                            <a:cs typeface="Times New Roman" pitchFamily="18" charset="0"/>
                          </a:rPr>
                          <m:t>𝟒</m:t>
                        </m:r>
                        <m:r>
                          <a:rPr lang="en-ZA" sz="3200" b="1" i="1">
                            <a:solidFill>
                              <a:srgbClr val="FFFF00"/>
                            </a:solidFill>
                            <a:latin typeface="Cambria Math"/>
                            <a:cs typeface="Times New Roman" pitchFamily="18" charset="0"/>
                          </a:rPr>
                          <m:t>𝒓</m:t>
                        </m:r>
                        <m:r>
                          <a:rPr lang="en-ZA" sz="3200" b="1" i="1">
                            <a:solidFill>
                              <a:srgbClr val="FFFF00"/>
                            </a:solidFill>
                            <a:latin typeface="Cambria Math"/>
                            <a:cs typeface="Times New Roman" pitchFamily="18" charset="0"/>
                          </a:rPr>
                          <m:t>−</m:t>
                        </m:r>
                        <m:r>
                          <a:rPr lang="en-ZA" sz="3200" b="1" i="1">
                            <a:solidFill>
                              <a:srgbClr val="FFFF00"/>
                            </a:solidFill>
                            <a:latin typeface="Cambria Math"/>
                            <a:cs typeface="Times New Roman" pitchFamily="18" charset="0"/>
                          </a:rPr>
                          <m:t>𝟐𝟎</m:t>
                        </m:r>
                        <m:r>
                          <a:rPr lang="en-ZA" sz="3200" b="1" i="1">
                            <a:solidFill>
                              <a:srgbClr val="FFFF00"/>
                            </a:solidFill>
                            <a:latin typeface="Cambria Math"/>
                            <a:cs typeface="Times New Roman" pitchFamily="18" charset="0"/>
                          </a:rPr>
                          <m:t>)</m:t>
                        </m:r>
                      </m:e>
                    </m:nary>
                    <m:r>
                      <a:rPr lang="en-ZA" sz="3200" b="1">
                        <a:solidFill>
                          <a:srgbClr val="FFFF00"/>
                        </a:solidFill>
                        <a:latin typeface="Cambria Math"/>
                        <a:cs typeface="Times New Roman" pitchFamily="18" charset="0"/>
                      </a:rPr>
                      <m:t>=</m:t>
                    </m:r>
                    <m:nary>
                      <m:naryPr>
                        <m:chr m:val="∑"/>
                        <m:ctrlPr>
                          <a:rPr lang="en-US" sz="3200" b="1" i="1">
                            <a:solidFill>
                              <a:srgbClr val="FFFF00"/>
                            </a:solidFill>
                            <a:latin typeface="Cambria Math" panose="02040503050406030204" pitchFamily="18" charset="0"/>
                            <a:cs typeface="Times New Roman" pitchFamily="18" charset="0"/>
                          </a:rPr>
                        </m:ctrlPr>
                      </m:naryPr>
                      <m:sub>
                        <m:r>
                          <m:rPr>
                            <m:brk m:alnAt="23"/>
                          </m:rPr>
                          <a:rPr lang="en-ZA" sz="3200" b="1" i="1">
                            <a:solidFill>
                              <a:srgbClr val="FFFF00"/>
                            </a:solidFill>
                            <a:latin typeface="Cambria Math"/>
                            <a:cs typeface="Times New Roman" pitchFamily="18" charset="0"/>
                          </a:rPr>
                          <m:t>𝒓</m:t>
                        </m:r>
                        <m:r>
                          <a:rPr lang="en-ZA" sz="3200" b="1" i="1">
                            <a:solidFill>
                              <a:srgbClr val="FFFF00"/>
                            </a:solidFill>
                            <a:latin typeface="Cambria Math"/>
                            <a:cs typeface="Times New Roman" pitchFamily="18" charset="0"/>
                          </a:rPr>
                          <m:t>=</m:t>
                        </m:r>
                        <m:r>
                          <a:rPr lang="en-ZA" sz="3200" b="1" i="1">
                            <a:solidFill>
                              <a:srgbClr val="FFFF00"/>
                            </a:solidFill>
                            <a:latin typeface="Cambria Math"/>
                            <a:cs typeface="Times New Roman" pitchFamily="18" charset="0"/>
                          </a:rPr>
                          <m:t>𝟏</m:t>
                        </m:r>
                      </m:sub>
                      <m:sup>
                        <m:r>
                          <a:rPr lang="en-ZA" sz="3200" b="1" i="1">
                            <a:solidFill>
                              <a:srgbClr val="FFFF00"/>
                            </a:solidFill>
                            <a:latin typeface="Cambria Math"/>
                            <a:cs typeface="Times New Roman" pitchFamily="18" charset="0"/>
                          </a:rPr>
                          <m:t>𝒏</m:t>
                        </m:r>
                      </m:sup>
                      <m:e>
                        <m:r>
                          <a:rPr lang="en-ZA" sz="3200" b="1" i="1">
                            <a:solidFill>
                              <a:srgbClr val="FFFF00"/>
                            </a:solidFill>
                            <a:latin typeface="Cambria Math"/>
                            <a:cs typeface="Times New Roman" pitchFamily="18" charset="0"/>
                          </a:rPr>
                          <m:t>(</m:t>
                        </m:r>
                        <m:r>
                          <a:rPr lang="en-ZA" sz="3200" b="1" i="1">
                            <a:solidFill>
                              <a:srgbClr val="FFFF00"/>
                            </a:solidFill>
                            <a:latin typeface="Cambria Math"/>
                            <a:cs typeface="Times New Roman" pitchFamily="18" charset="0"/>
                          </a:rPr>
                          <m:t>𝟒</m:t>
                        </m:r>
                        <m:r>
                          <a:rPr lang="en-ZA" sz="3200" b="1" i="1">
                            <a:solidFill>
                              <a:srgbClr val="FFFF00"/>
                            </a:solidFill>
                            <a:latin typeface="Cambria Math"/>
                            <a:cs typeface="Times New Roman" pitchFamily="18" charset="0"/>
                          </a:rPr>
                          <m:t>𝒓</m:t>
                        </m:r>
                        <m:r>
                          <a:rPr lang="en-ZA" sz="3200" b="1" i="1">
                            <a:solidFill>
                              <a:srgbClr val="FFFF00"/>
                            </a:solidFill>
                            <a:latin typeface="Cambria Math"/>
                            <a:cs typeface="Times New Roman" pitchFamily="18" charset="0"/>
                          </a:rPr>
                          <m:t>−</m:t>
                        </m:r>
                        <m:r>
                          <a:rPr lang="en-ZA" sz="3200" b="1" i="1">
                            <a:solidFill>
                              <a:srgbClr val="FFFF00"/>
                            </a:solidFill>
                            <a:latin typeface="Cambria Math"/>
                            <a:cs typeface="Times New Roman" pitchFamily="18" charset="0"/>
                          </a:rPr>
                          <m:t>𝟐𝟎</m:t>
                        </m:r>
                        <m:r>
                          <a:rPr lang="en-ZA" sz="3200" b="1" i="1">
                            <a:solidFill>
                              <a:srgbClr val="FFFF00"/>
                            </a:solidFill>
                            <a:latin typeface="Cambria Math"/>
                            <a:cs typeface="Times New Roman" pitchFamily="18" charset="0"/>
                          </a:rPr>
                          <m:t>)</m:t>
                        </m:r>
                      </m:e>
                    </m:nary>
                  </m:oMath>
                </a14:m>
                <a:endParaRPr lang="en-US" sz="1600" b="1" dirty="0">
                  <a:latin typeface="Times New Roman" pitchFamily="18" charset="0"/>
                  <a:cs typeface="Times New Roman" pitchFamily="18" charset="0"/>
                </a:endParaRPr>
              </a:p>
              <a:p>
                <a:pPr>
                  <a:lnSpc>
                    <a:spcPct val="90000"/>
                  </a:lnSpc>
                  <a:buFontTx/>
                  <a:buNone/>
                </a:pPr>
                <a:r>
                  <a:rPr lang="en-US" sz="3200" b="1" dirty="0">
                    <a:solidFill>
                      <a:schemeClr val="tx1"/>
                    </a:solidFill>
                    <a:latin typeface="Times New Roman" pitchFamily="18" charset="0"/>
                    <a:cs typeface="Times New Roman" pitchFamily="18" charset="0"/>
                  </a:rPr>
                  <a:t>  </a:t>
                </a:r>
              </a:p>
              <a:p>
                <a:pPr>
                  <a:lnSpc>
                    <a:spcPct val="90000"/>
                  </a:lnSpc>
                  <a:buFontTx/>
                  <a:buNone/>
                </a:pPr>
                <a14:m>
                  <m:oMath xmlns:m="http://schemas.openxmlformats.org/officeDocument/2006/math">
                    <m:nary>
                      <m:naryPr>
                        <m:chr m:val="∑"/>
                        <m:ctrlPr>
                          <a:rPr lang="en-US" sz="3200" b="1" i="1">
                            <a:solidFill>
                              <a:srgbClr val="66FF33"/>
                            </a:solidFill>
                            <a:latin typeface="Cambria Math" panose="02040503050406030204" pitchFamily="18" charset="0"/>
                            <a:cs typeface="Times New Roman" pitchFamily="18" charset="0"/>
                          </a:rPr>
                        </m:ctrlPr>
                      </m:naryPr>
                      <m:sub>
                        <m:r>
                          <m:rPr>
                            <m:brk m:alnAt="23"/>
                          </m:rPr>
                          <a:rPr lang="en-ZA" sz="3200" b="1" i="1">
                            <a:solidFill>
                              <a:srgbClr val="66FF33"/>
                            </a:solidFill>
                            <a:latin typeface="Cambria Math"/>
                            <a:cs typeface="Times New Roman" pitchFamily="18" charset="0"/>
                          </a:rPr>
                          <m:t>𝒓</m:t>
                        </m:r>
                        <m:r>
                          <a:rPr lang="en-ZA" sz="3200" b="1" i="1">
                            <a:solidFill>
                              <a:srgbClr val="66FF33"/>
                            </a:solidFill>
                            <a:latin typeface="Cambria Math"/>
                            <a:cs typeface="Times New Roman" pitchFamily="18" charset="0"/>
                          </a:rPr>
                          <m:t>=</m:t>
                        </m:r>
                        <m:r>
                          <a:rPr lang="en-ZA" sz="3200" b="1" i="1">
                            <a:solidFill>
                              <a:srgbClr val="66FF33"/>
                            </a:solidFill>
                            <a:latin typeface="Cambria Math"/>
                            <a:cs typeface="Times New Roman" pitchFamily="18" charset="0"/>
                          </a:rPr>
                          <m:t>𝟏</m:t>
                        </m:r>
                      </m:sub>
                      <m:sup>
                        <m:r>
                          <a:rPr lang="en-ZA" sz="3200" b="1" i="1">
                            <a:solidFill>
                              <a:srgbClr val="66FF33"/>
                            </a:solidFill>
                            <a:latin typeface="Cambria Math"/>
                            <a:cs typeface="Times New Roman" pitchFamily="18" charset="0"/>
                          </a:rPr>
                          <m:t>𝟐</m:t>
                        </m:r>
                      </m:sup>
                      <m:e>
                        <m:r>
                          <a:rPr lang="en-ZA" sz="3200" b="1" i="1">
                            <a:solidFill>
                              <a:srgbClr val="66FF33"/>
                            </a:solidFill>
                            <a:latin typeface="Cambria Math"/>
                            <a:cs typeface="Times New Roman" pitchFamily="18" charset="0"/>
                          </a:rPr>
                          <m:t>(</m:t>
                        </m:r>
                        <m:r>
                          <a:rPr lang="en-ZA" sz="3200" b="1" i="1">
                            <a:solidFill>
                              <a:srgbClr val="66FF33"/>
                            </a:solidFill>
                            <a:latin typeface="Cambria Math"/>
                            <a:cs typeface="Times New Roman" pitchFamily="18" charset="0"/>
                          </a:rPr>
                          <m:t>𝟒</m:t>
                        </m:r>
                        <m:r>
                          <a:rPr lang="en-ZA" sz="3200" b="1" i="1">
                            <a:solidFill>
                              <a:srgbClr val="66FF33"/>
                            </a:solidFill>
                            <a:latin typeface="Cambria Math"/>
                            <a:cs typeface="Times New Roman" pitchFamily="18" charset="0"/>
                          </a:rPr>
                          <m:t>𝒓</m:t>
                        </m:r>
                        <m:r>
                          <a:rPr lang="en-ZA" sz="3200" b="1" i="1">
                            <a:solidFill>
                              <a:srgbClr val="66FF33"/>
                            </a:solidFill>
                            <a:latin typeface="Cambria Math"/>
                            <a:cs typeface="Times New Roman" pitchFamily="18" charset="0"/>
                          </a:rPr>
                          <m:t>−</m:t>
                        </m:r>
                        <m:r>
                          <a:rPr lang="en-ZA" sz="3200" b="1" i="1">
                            <a:solidFill>
                              <a:srgbClr val="66FF33"/>
                            </a:solidFill>
                            <a:latin typeface="Cambria Math"/>
                            <a:cs typeface="Times New Roman" pitchFamily="18" charset="0"/>
                          </a:rPr>
                          <m:t>𝟐𝟎</m:t>
                        </m:r>
                        <m:r>
                          <a:rPr lang="en-ZA" sz="3200" b="1" i="1">
                            <a:solidFill>
                              <a:srgbClr val="66FF33"/>
                            </a:solidFill>
                            <a:latin typeface="Cambria Math"/>
                            <a:cs typeface="Times New Roman" pitchFamily="18" charset="0"/>
                          </a:rPr>
                          <m:t>)</m:t>
                        </m:r>
                      </m:e>
                    </m:nary>
                    <m:r>
                      <a:rPr lang="en-ZA" sz="3200" b="1" i="1">
                        <a:solidFill>
                          <a:srgbClr val="66FF33"/>
                        </a:solidFill>
                        <a:latin typeface="Cambria Math"/>
                        <a:cs typeface="Times New Roman" pitchFamily="18" charset="0"/>
                      </a:rPr>
                      <m:t> </m:t>
                    </m:r>
                  </m:oMath>
                </a14:m>
                <a:r>
                  <a:rPr lang="en-US" sz="3200" b="1" dirty="0">
                    <a:solidFill>
                      <a:srgbClr val="66FF33"/>
                    </a:solidFill>
                    <a:latin typeface="Times New Roman" pitchFamily="18" charset="0"/>
                    <a:cs typeface="Times New Roman" pitchFamily="18" charset="0"/>
                  </a:rPr>
                  <a:t>                                                                 </a:t>
                </a:r>
              </a:p>
              <a:p>
                <a:pPr>
                  <a:lnSpc>
                    <a:spcPct val="90000"/>
                  </a:lnSpc>
                  <a:buFontTx/>
                  <a:buNone/>
                </a:pPr>
                <a:endParaRPr lang="en-US" sz="800" b="1" dirty="0">
                  <a:solidFill>
                    <a:schemeClr val="tx1"/>
                  </a:solidFill>
                  <a:latin typeface="Times New Roman" pitchFamily="18" charset="0"/>
                  <a:cs typeface="Times New Roman" pitchFamily="18" charset="0"/>
                </a:endParaRPr>
              </a:p>
              <a:p>
                <a:pPr>
                  <a:lnSpc>
                    <a:spcPct val="90000"/>
                  </a:lnSpc>
                  <a:buFontTx/>
                  <a:buNone/>
                </a:pPr>
                <a:endParaRPr lang="en-US" sz="800" b="1" dirty="0">
                  <a:solidFill>
                    <a:srgbClr val="66FF33"/>
                  </a:solidFill>
                  <a:latin typeface="Times New Roman" pitchFamily="18" charset="0"/>
                  <a:cs typeface="Times New Roman" pitchFamily="18" charset="0"/>
                </a:endParaRPr>
              </a:p>
              <a:p>
                <a:pPr>
                  <a:lnSpc>
                    <a:spcPct val="90000"/>
                  </a:lnSpc>
                  <a:buFontTx/>
                  <a:buNone/>
                </a:pPr>
                <a:r>
                  <a:rPr lang="en-US" sz="3200" b="1" dirty="0">
                    <a:solidFill>
                      <a:srgbClr val="66FF33"/>
                    </a:solidFill>
                    <a:latin typeface="Times New Roman" pitchFamily="18" charset="0"/>
                    <a:cs typeface="Times New Roman" pitchFamily="18" charset="0"/>
                  </a:rPr>
                  <a:t>a = 4(1) – 20 = -16</a:t>
                </a:r>
              </a:p>
              <a:p>
                <a:pPr>
                  <a:lnSpc>
                    <a:spcPct val="90000"/>
                  </a:lnSpc>
                  <a:buFontTx/>
                  <a:buNone/>
                </a:pPr>
                <a:r>
                  <a:rPr lang="en-US" sz="3200" b="1" dirty="0">
                    <a:solidFill>
                      <a:srgbClr val="66FF33"/>
                    </a:solidFill>
                    <a:latin typeface="Times New Roman" pitchFamily="18" charset="0"/>
                    <a:cs typeface="Times New Roman" pitchFamily="18" charset="0"/>
                  </a:rPr>
                  <a:t>T</a:t>
                </a:r>
                <a:r>
                  <a:rPr lang="en-US" sz="3200" b="1" baseline="-25000" dirty="0">
                    <a:solidFill>
                      <a:srgbClr val="66FF33"/>
                    </a:solidFill>
                    <a:latin typeface="Times New Roman" pitchFamily="18" charset="0"/>
                    <a:cs typeface="Times New Roman" pitchFamily="18" charset="0"/>
                  </a:rPr>
                  <a:t>2</a:t>
                </a:r>
                <a:r>
                  <a:rPr lang="en-US" sz="3200" b="1" dirty="0">
                    <a:solidFill>
                      <a:srgbClr val="66FF33"/>
                    </a:solidFill>
                    <a:latin typeface="Times New Roman" pitchFamily="18" charset="0"/>
                    <a:cs typeface="Times New Roman" pitchFamily="18" charset="0"/>
                  </a:rPr>
                  <a:t> = 4(2) – 20 = -12</a:t>
                </a:r>
              </a:p>
              <a:p>
                <a:pPr>
                  <a:lnSpc>
                    <a:spcPct val="90000"/>
                  </a:lnSpc>
                  <a:buFontTx/>
                  <a:buNone/>
                </a:pPr>
                <a:endParaRPr lang="en-US" sz="3200" b="1" dirty="0">
                  <a:solidFill>
                    <a:srgbClr val="66FF33"/>
                  </a:solidFill>
                  <a:latin typeface="Times New Roman" pitchFamily="18" charset="0"/>
                  <a:cs typeface="Times New Roman" pitchFamily="18" charset="0"/>
                </a:endParaRPr>
              </a:p>
              <a:p>
                <a:pPr>
                  <a:lnSpc>
                    <a:spcPct val="90000"/>
                  </a:lnSpc>
                  <a:buFontTx/>
                  <a:buNone/>
                </a:pPr>
                <a:r>
                  <a:rPr lang="en-US" sz="3200" b="1" dirty="0">
                    <a:solidFill>
                      <a:srgbClr val="66FF33"/>
                    </a:solidFill>
                    <a:latin typeface="Times New Roman" pitchFamily="18" charset="0"/>
                    <a:cs typeface="Times New Roman" pitchFamily="18" charset="0"/>
                  </a:rPr>
                  <a:t>S</a:t>
                </a:r>
                <a:r>
                  <a:rPr lang="en-US" sz="3200" b="1" baseline="-25000" dirty="0">
                    <a:solidFill>
                      <a:srgbClr val="66FF33"/>
                    </a:solidFill>
                    <a:latin typeface="Times New Roman" pitchFamily="18" charset="0"/>
                    <a:cs typeface="Times New Roman" pitchFamily="18" charset="0"/>
                  </a:rPr>
                  <a:t>2</a:t>
                </a:r>
                <a:r>
                  <a:rPr lang="en-US" sz="3200" b="1" dirty="0">
                    <a:solidFill>
                      <a:srgbClr val="66FF33"/>
                    </a:solidFill>
                    <a:latin typeface="Times New Roman" pitchFamily="18" charset="0"/>
                    <a:cs typeface="Times New Roman" pitchFamily="18" charset="0"/>
                  </a:rPr>
                  <a:t> = -16 + (-12) = -28</a:t>
                </a:r>
              </a:p>
              <a:p>
                <a:pPr>
                  <a:lnSpc>
                    <a:spcPct val="90000"/>
                  </a:lnSpc>
                  <a:buNone/>
                </a:pPr>
                <a:endParaRPr lang="en-US" sz="3200" b="1" i="1" dirty="0">
                  <a:solidFill>
                    <a:srgbClr val="FFC000"/>
                  </a:solidFill>
                  <a:latin typeface="Cambria Math"/>
                  <a:ea typeface="Cambria Math"/>
                  <a:cs typeface="Times New Roman" pitchFamily="18" charset="0"/>
                </a:endParaRPr>
              </a:p>
              <a:p>
                <a:pPr>
                  <a:lnSpc>
                    <a:spcPct val="90000"/>
                  </a:lnSpc>
                  <a:buNone/>
                </a:pPr>
                <a14:m>
                  <m:oMath xmlns:m="http://schemas.openxmlformats.org/officeDocument/2006/math">
                    <m:r>
                      <a:rPr lang="en-US" sz="3200" b="1" i="1">
                        <a:solidFill>
                          <a:srgbClr val="FFC000"/>
                        </a:solidFill>
                        <a:latin typeface="Cambria Math"/>
                        <a:ea typeface="Cambria Math"/>
                        <a:cs typeface="Times New Roman" pitchFamily="18" charset="0"/>
                      </a:rPr>
                      <m:t>∴</m:t>
                    </m:r>
                    <m:r>
                      <a:rPr lang="en-ZA" sz="3200" b="1" i="1">
                        <a:solidFill>
                          <a:srgbClr val="00B0F0"/>
                        </a:solidFill>
                        <a:latin typeface="Cambria Math"/>
                        <a:ea typeface="Cambria Math"/>
                        <a:cs typeface="Times New Roman" pitchFamily="18" charset="0"/>
                      </a:rPr>
                      <m:t>−</m:t>
                    </m:r>
                    <m:r>
                      <a:rPr lang="en-ZA" sz="3200" b="1" i="1">
                        <a:solidFill>
                          <a:srgbClr val="00B0F0"/>
                        </a:solidFill>
                        <a:latin typeface="Cambria Math"/>
                        <a:ea typeface="Cambria Math"/>
                        <a:cs typeface="Times New Roman" pitchFamily="18" charset="0"/>
                      </a:rPr>
                      <m:t>𝟐𝟖</m:t>
                    </m:r>
                    <m:r>
                      <a:rPr lang="en-ZA" sz="3200" b="1" i="1">
                        <a:solidFill>
                          <a:srgbClr val="00B0F0"/>
                        </a:solidFill>
                        <a:latin typeface="Cambria Math"/>
                        <a:ea typeface="Cambria Math"/>
                        <a:cs typeface="Times New Roman" pitchFamily="18" charset="0"/>
                      </a:rPr>
                      <m:t>=</m:t>
                    </m:r>
                    <m:nary>
                      <m:naryPr>
                        <m:chr m:val="∑"/>
                        <m:ctrlPr>
                          <a:rPr lang="en-US" sz="3200" b="1" i="1">
                            <a:solidFill>
                              <a:srgbClr val="00B0F0"/>
                            </a:solidFill>
                            <a:latin typeface="Cambria Math" panose="02040503050406030204" pitchFamily="18" charset="0"/>
                            <a:cs typeface="Times New Roman" pitchFamily="18" charset="0"/>
                          </a:rPr>
                        </m:ctrlPr>
                      </m:naryPr>
                      <m:sub>
                        <m:r>
                          <m:rPr>
                            <m:brk m:alnAt="23"/>
                          </m:rPr>
                          <a:rPr lang="en-ZA" sz="3200" b="1" i="1">
                            <a:solidFill>
                              <a:srgbClr val="00B0F0"/>
                            </a:solidFill>
                            <a:latin typeface="Cambria Math"/>
                            <a:cs typeface="Times New Roman" pitchFamily="18" charset="0"/>
                          </a:rPr>
                          <m:t>𝒓</m:t>
                        </m:r>
                        <m:r>
                          <a:rPr lang="en-ZA" sz="3200" b="1" i="1">
                            <a:solidFill>
                              <a:srgbClr val="00B0F0"/>
                            </a:solidFill>
                            <a:latin typeface="Cambria Math"/>
                            <a:cs typeface="Times New Roman" pitchFamily="18" charset="0"/>
                          </a:rPr>
                          <m:t>=</m:t>
                        </m:r>
                        <m:r>
                          <a:rPr lang="en-ZA" sz="3200" b="1" i="1">
                            <a:solidFill>
                              <a:srgbClr val="00B0F0"/>
                            </a:solidFill>
                            <a:latin typeface="Cambria Math"/>
                            <a:cs typeface="Times New Roman" pitchFamily="18" charset="0"/>
                          </a:rPr>
                          <m:t>𝟏</m:t>
                        </m:r>
                      </m:sub>
                      <m:sup>
                        <m:r>
                          <a:rPr lang="en-ZA" sz="3200" b="1" i="1">
                            <a:solidFill>
                              <a:srgbClr val="00B0F0"/>
                            </a:solidFill>
                            <a:latin typeface="Cambria Math"/>
                            <a:cs typeface="Times New Roman" pitchFamily="18" charset="0"/>
                          </a:rPr>
                          <m:t>𝒏</m:t>
                        </m:r>
                      </m:sup>
                      <m:e>
                        <m:r>
                          <a:rPr lang="en-ZA" sz="3200" b="1" i="1">
                            <a:solidFill>
                              <a:srgbClr val="00B0F0"/>
                            </a:solidFill>
                            <a:latin typeface="Cambria Math"/>
                            <a:cs typeface="Times New Roman" pitchFamily="18" charset="0"/>
                          </a:rPr>
                          <m:t>(</m:t>
                        </m:r>
                        <m:r>
                          <a:rPr lang="en-ZA" sz="3200" b="1" i="1">
                            <a:solidFill>
                              <a:srgbClr val="00B0F0"/>
                            </a:solidFill>
                            <a:latin typeface="Cambria Math"/>
                            <a:cs typeface="Times New Roman" pitchFamily="18" charset="0"/>
                          </a:rPr>
                          <m:t>𝟒</m:t>
                        </m:r>
                        <m:r>
                          <a:rPr lang="en-ZA" sz="3200" b="1" i="1">
                            <a:solidFill>
                              <a:srgbClr val="00B0F0"/>
                            </a:solidFill>
                            <a:latin typeface="Cambria Math"/>
                            <a:cs typeface="Times New Roman" pitchFamily="18" charset="0"/>
                          </a:rPr>
                          <m:t>𝒓</m:t>
                        </m:r>
                        <m:r>
                          <a:rPr lang="en-ZA" sz="3200" b="1" i="1">
                            <a:solidFill>
                              <a:srgbClr val="00B0F0"/>
                            </a:solidFill>
                            <a:latin typeface="Cambria Math"/>
                            <a:cs typeface="Times New Roman" pitchFamily="18" charset="0"/>
                          </a:rPr>
                          <m:t>−</m:t>
                        </m:r>
                        <m:r>
                          <a:rPr lang="en-ZA" sz="3200" b="1" i="1">
                            <a:solidFill>
                              <a:srgbClr val="00B0F0"/>
                            </a:solidFill>
                            <a:latin typeface="Cambria Math"/>
                            <a:cs typeface="Times New Roman" pitchFamily="18" charset="0"/>
                          </a:rPr>
                          <m:t>𝟐𝟎</m:t>
                        </m:r>
                        <m:r>
                          <a:rPr lang="en-ZA" sz="3200" b="1" i="1">
                            <a:solidFill>
                              <a:srgbClr val="00B0F0"/>
                            </a:solidFill>
                            <a:latin typeface="Cambria Math"/>
                            <a:cs typeface="Times New Roman" pitchFamily="18" charset="0"/>
                          </a:rPr>
                          <m:t>)</m:t>
                        </m:r>
                      </m:e>
                    </m:nary>
                    <m:r>
                      <a:rPr lang="en-ZA" sz="3200" b="1" i="1">
                        <a:solidFill>
                          <a:srgbClr val="00B0F0"/>
                        </a:solidFill>
                        <a:latin typeface="Cambria Math"/>
                        <a:cs typeface="Times New Roman" pitchFamily="18" charset="0"/>
                      </a:rPr>
                      <m:t> </m:t>
                    </m:r>
                  </m:oMath>
                </a14:m>
                <a:r>
                  <a:rPr lang="en-US" sz="3200" b="1" dirty="0">
                    <a:solidFill>
                      <a:srgbClr val="00B0F0"/>
                    </a:solidFill>
                    <a:latin typeface="Times New Roman" pitchFamily="18" charset="0"/>
                    <a:cs typeface="Times New Roman" pitchFamily="18" charset="0"/>
                  </a:rPr>
                  <a:t>                                                                 </a:t>
                </a:r>
              </a:p>
              <a:p>
                <a:pPr>
                  <a:lnSpc>
                    <a:spcPct val="90000"/>
                  </a:lnSpc>
                  <a:buFontTx/>
                  <a:buNone/>
                </a:pPr>
                <a:endParaRPr lang="en-US" sz="3200" b="1" dirty="0">
                  <a:solidFill>
                    <a:srgbClr val="66FF33"/>
                  </a:solidFill>
                  <a:latin typeface="Times New Roman" pitchFamily="18" charset="0"/>
                  <a:cs typeface="Times New Roman" pitchFamily="18" charset="0"/>
                </a:endParaRPr>
              </a:p>
              <a:p>
                <a:pPr>
                  <a:lnSpc>
                    <a:spcPct val="90000"/>
                  </a:lnSpc>
                  <a:buFontTx/>
                  <a:buNone/>
                </a:pPr>
                <a:endParaRPr lang="en-US" sz="3200" b="1" dirty="0">
                  <a:solidFill>
                    <a:srgbClr val="66FF33"/>
                  </a:solidFill>
                  <a:latin typeface="Times New Roman" pitchFamily="18" charset="0"/>
                  <a:cs typeface="Times New Roman" pitchFamily="18" charset="0"/>
                </a:endParaRPr>
              </a:p>
              <a:p>
                <a:pPr>
                  <a:lnSpc>
                    <a:spcPct val="90000"/>
                  </a:lnSpc>
                  <a:buFontTx/>
                  <a:buNone/>
                </a:pPr>
                <a:endParaRPr lang="en-US" sz="3200" b="1" dirty="0">
                  <a:solidFill>
                    <a:schemeClr val="tx1"/>
                  </a:solidFill>
                  <a:latin typeface="Times New Roman" pitchFamily="18" charset="0"/>
                  <a:cs typeface="Times New Roman" pitchFamily="18" charset="0"/>
                </a:endParaRPr>
              </a:p>
              <a:p>
                <a:pPr>
                  <a:lnSpc>
                    <a:spcPct val="90000"/>
                  </a:lnSpc>
                  <a:buFontTx/>
                  <a:buNone/>
                </a:pPr>
                <a:endParaRPr lang="en-US" sz="3200" b="1" dirty="0">
                  <a:solidFill>
                    <a:schemeClr val="tx1"/>
                  </a:solidFill>
                  <a:latin typeface="Times New Roman" pitchFamily="18" charset="0"/>
                  <a:cs typeface="Times New Roman" pitchFamily="18" charset="0"/>
                </a:endParaRPr>
              </a:p>
            </p:txBody>
          </p:sp>
        </mc:Choice>
        <mc:Fallback xmlns="">
          <p:sp>
            <p:nvSpPr>
              <p:cNvPr id="4" name="Rectangle 3"/>
              <p:cNvSpPr txBox="1">
                <a:spLocks noRot="1" noChangeAspect="1" noMove="1" noResize="1" noEditPoints="1" noAdjustHandles="1" noChangeArrowheads="1" noChangeShapeType="1" noTextEdit="1"/>
              </p:cNvSpPr>
              <p:nvPr/>
            </p:nvSpPr>
            <p:spPr>
              <a:xfrm>
                <a:off x="1847528" y="260648"/>
                <a:ext cx="8640960" cy="6336704"/>
              </a:xfrm>
              <a:prstGeom prst="rect">
                <a:avLst/>
              </a:prstGeom>
              <a:blipFill>
                <a:blip r:embed="rId2"/>
                <a:stretch>
                  <a:fillRect l="-2045" t="-2117"/>
                </a:stretch>
              </a:blipFill>
            </p:spPr>
            <p:txBody>
              <a:bodyPr/>
              <a:lstStyle/>
              <a:p>
                <a:r>
                  <a:rPr lang="en-ZA">
                    <a:noFill/>
                  </a:rPr>
                  <a:t> </a:t>
                </a:r>
              </a:p>
            </p:txBody>
          </p:sp>
        </mc:Fallback>
      </mc:AlternateContent>
    </p:spTree>
    <p:extLst>
      <p:ext uri="{BB962C8B-B14F-4D97-AF65-F5344CB8AC3E}">
        <p14:creationId xmlns:p14="http://schemas.microsoft.com/office/powerpoint/2010/main" val="229736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14"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4">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21"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4">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additive="base">
                                        <p:cTn id="2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4">
                                            <p:txEl>
                                              <p:pRg st="6" end="6"/>
                                            </p:txEl>
                                          </p:spTgt>
                                        </p:tgtEl>
                                        <p:attrNameLst>
                                          <p:attrName>style.visibility</p:attrName>
                                        </p:attrNameLst>
                                      </p:cBhvr>
                                      <p:to>
                                        <p:strVal val="visible"/>
                                      </p:to>
                                    </p:set>
                                    <p:anim calcmode="discrete" valueType="clr">
                                      <p:cBhvr override="childStyle">
                                        <p:cTn id="34" dur="80"/>
                                        <p:tgtEl>
                                          <p:spTgt spid="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4">
                                            <p:txEl>
                                              <p:pRg st="6" end="6"/>
                                            </p:txEl>
                                          </p:spTgt>
                                        </p:tgtEl>
                                        <p:attrNameLst>
                                          <p:attrName>fillcolor</p:attrName>
                                        </p:attrNameLst>
                                      </p:cBhvr>
                                      <p:tavLst>
                                        <p:tav tm="0">
                                          <p:val>
                                            <p:clrVal>
                                              <a:schemeClr val="accent2"/>
                                            </p:clrVal>
                                          </p:val>
                                        </p:tav>
                                        <p:tav tm="50000">
                                          <p:val>
                                            <p:clrVal>
                                              <a:schemeClr val="hlink"/>
                                            </p:clrVal>
                                          </p:val>
                                        </p:tav>
                                      </p:tavLst>
                                    </p:anim>
                                    <p:set>
                                      <p:cBhvr>
                                        <p:cTn id="36" dur="80"/>
                                        <p:tgtEl>
                                          <p:spTgt spid="4">
                                            <p:txEl>
                                              <p:pRg st="6" end="6"/>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nodeType="clickEffect">
                                  <p:stCondLst>
                                    <p:cond delay="0"/>
                                  </p:stCondLst>
                                  <p:iterate type="lt">
                                    <p:tmPct val="50000"/>
                                  </p:iterate>
                                  <p:childTnLst>
                                    <p:set>
                                      <p:cBhvr>
                                        <p:cTn id="40" dur="1" fill="hold">
                                          <p:stCondLst>
                                            <p:cond delay="0"/>
                                          </p:stCondLst>
                                        </p:cTn>
                                        <p:tgtEl>
                                          <p:spTgt spid="4">
                                            <p:txEl>
                                              <p:pRg st="7" end="7"/>
                                            </p:txEl>
                                          </p:spTgt>
                                        </p:tgtEl>
                                        <p:attrNameLst>
                                          <p:attrName>style.visibility</p:attrName>
                                        </p:attrNameLst>
                                      </p:cBhvr>
                                      <p:to>
                                        <p:strVal val="visible"/>
                                      </p:to>
                                    </p:set>
                                    <p:anim calcmode="discrete" valueType="clr">
                                      <p:cBhvr override="childStyle">
                                        <p:cTn id="41" dur="80"/>
                                        <p:tgtEl>
                                          <p:spTgt spid="4">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4">
                                            <p:txEl>
                                              <p:pRg st="7" end="7"/>
                                            </p:txEl>
                                          </p:spTgt>
                                        </p:tgtEl>
                                        <p:attrNameLst>
                                          <p:attrName>fillcolor</p:attrName>
                                        </p:attrNameLst>
                                      </p:cBhvr>
                                      <p:tavLst>
                                        <p:tav tm="0">
                                          <p:val>
                                            <p:clrVal>
                                              <a:schemeClr val="accent2"/>
                                            </p:clrVal>
                                          </p:val>
                                        </p:tav>
                                        <p:tav tm="50000">
                                          <p:val>
                                            <p:clrVal>
                                              <a:schemeClr val="hlink"/>
                                            </p:clrVal>
                                          </p:val>
                                        </p:tav>
                                      </p:tavLst>
                                    </p:anim>
                                    <p:set>
                                      <p:cBhvr>
                                        <p:cTn id="43" dur="80"/>
                                        <p:tgtEl>
                                          <p:spTgt spid="4">
                                            <p:txEl>
                                              <p:pRg st="7" end="7"/>
                                            </p:txEl>
                                          </p:spTgt>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nodeType="clickEffect">
                                  <p:stCondLst>
                                    <p:cond delay="0"/>
                                  </p:stCondLst>
                                  <p:iterate type="lt">
                                    <p:tmPct val="50000"/>
                                  </p:iterate>
                                  <p:childTnLst>
                                    <p:set>
                                      <p:cBhvr>
                                        <p:cTn id="47" dur="1" fill="hold">
                                          <p:stCondLst>
                                            <p:cond delay="0"/>
                                          </p:stCondLst>
                                        </p:cTn>
                                        <p:tgtEl>
                                          <p:spTgt spid="4">
                                            <p:txEl>
                                              <p:pRg st="9" end="9"/>
                                            </p:txEl>
                                          </p:spTgt>
                                        </p:tgtEl>
                                        <p:attrNameLst>
                                          <p:attrName>style.visibility</p:attrName>
                                        </p:attrNameLst>
                                      </p:cBhvr>
                                      <p:to>
                                        <p:strVal val="visible"/>
                                      </p:to>
                                    </p:set>
                                    <p:anim calcmode="discrete" valueType="clr">
                                      <p:cBhvr override="childStyle">
                                        <p:cTn id="48" dur="80"/>
                                        <p:tgtEl>
                                          <p:spTgt spid="4">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4">
                                            <p:txEl>
                                              <p:pRg st="9" end="9"/>
                                            </p:txEl>
                                          </p:spTgt>
                                        </p:tgtEl>
                                        <p:attrNameLst>
                                          <p:attrName>fillcolor</p:attrName>
                                        </p:attrNameLst>
                                      </p:cBhvr>
                                      <p:tavLst>
                                        <p:tav tm="0">
                                          <p:val>
                                            <p:clrVal>
                                              <a:schemeClr val="accent2"/>
                                            </p:clrVal>
                                          </p:val>
                                        </p:tav>
                                        <p:tav tm="50000">
                                          <p:val>
                                            <p:clrVal>
                                              <a:schemeClr val="hlink"/>
                                            </p:clrVal>
                                          </p:val>
                                        </p:tav>
                                      </p:tavLst>
                                    </p:anim>
                                    <p:set>
                                      <p:cBhvr>
                                        <p:cTn id="50" dur="80"/>
                                        <p:tgtEl>
                                          <p:spTgt spid="4">
                                            <p:txEl>
                                              <p:pRg st="9" end="9"/>
                                            </p:txEl>
                                          </p:spTgt>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27" presetClass="entr" presetSubtype="0" fill="hold" nodeType="clickEffect">
                                  <p:stCondLst>
                                    <p:cond delay="0"/>
                                  </p:stCondLst>
                                  <p:iterate type="lt">
                                    <p:tmPct val="50000"/>
                                  </p:iterate>
                                  <p:childTnLst>
                                    <p:set>
                                      <p:cBhvr>
                                        <p:cTn id="54" dur="1" fill="hold">
                                          <p:stCondLst>
                                            <p:cond delay="0"/>
                                          </p:stCondLst>
                                        </p:cTn>
                                        <p:tgtEl>
                                          <p:spTgt spid="4">
                                            <p:txEl>
                                              <p:pRg st="11" end="11"/>
                                            </p:txEl>
                                          </p:spTgt>
                                        </p:tgtEl>
                                        <p:attrNameLst>
                                          <p:attrName>style.visibility</p:attrName>
                                        </p:attrNameLst>
                                      </p:cBhvr>
                                      <p:to>
                                        <p:strVal val="visible"/>
                                      </p:to>
                                    </p:set>
                                    <p:anim calcmode="discrete" valueType="clr">
                                      <p:cBhvr override="childStyle">
                                        <p:cTn id="55" dur="80"/>
                                        <p:tgtEl>
                                          <p:spTgt spid="4">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4">
                                            <p:txEl>
                                              <p:pRg st="11" end="11"/>
                                            </p:txEl>
                                          </p:spTgt>
                                        </p:tgtEl>
                                        <p:attrNameLst>
                                          <p:attrName>fillcolor</p:attrName>
                                        </p:attrNameLst>
                                      </p:cBhvr>
                                      <p:tavLst>
                                        <p:tav tm="0">
                                          <p:val>
                                            <p:clrVal>
                                              <a:schemeClr val="accent2"/>
                                            </p:clrVal>
                                          </p:val>
                                        </p:tav>
                                        <p:tav tm="50000">
                                          <p:val>
                                            <p:clrVal>
                                              <a:schemeClr val="hlink"/>
                                            </p:clrVal>
                                          </p:val>
                                        </p:tav>
                                      </p:tavLst>
                                    </p:anim>
                                    <p:set>
                                      <p:cBhvr>
                                        <p:cTn id="57" dur="80"/>
                                        <p:tgtEl>
                                          <p:spTgt spid="4">
                                            <p:txEl>
                                              <p:pRg st="11" end="1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txBox="1">
                <a:spLocks noChangeArrowheads="1"/>
              </p:cNvSpPr>
              <p:nvPr/>
            </p:nvSpPr>
            <p:spPr>
              <a:xfrm>
                <a:off x="1847528" y="404664"/>
                <a:ext cx="8640960" cy="6336704"/>
              </a:xfrm>
              <a:prstGeom prst="rect">
                <a:avLst/>
              </a:prstGeom>
            </p:spPr>
            <p:txBody>
              <a:bodyPr vert="horz" lIns="7200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lnSpc>
                    <a:spcPct val="90000"/>
                  </a:lnSpc>
                  <a:buFontTx/>
                  <a:buNone/>
                </a:pPr>
                <a14:m>
                  <m:oMath xmlns:m="http://schemas.openxmlformats.org/officeDocument/2006/math">
                    <m:r>
                      <a:rPr lang="en-ZA" sz="3200" b="1" i="1">
                        <a:solidFill>
                          <a:srgbClr val="FFC000"/>
                        </a:solidFill>
                        <a:latin typeface="Cambria Math"/>
                        <a:cs typeface="Times New Roman" pitchFamily="18" charset="0"/>
                      </a:rPr>
                      <m:t>−</m:t>
                    </m:r>
                    <m:r>
                      <a:rPr lang="en-ZA" sz="3200" b="1" i="1">
                        <a:solidFill>
                          <a:srgbClr val="FFC000"/>
                        </a:solidFill>
                        <a:latin typeface="Cambria Math"/>
                        <a:cs typeface="Times New Roman" pitchFamily="18" charset="0"/>
                      </a:rPr>
                      <m:t>𝟐𝟖</m:t>
                    </m:r>
                    <m:r>
                      <a:rPr lang="en-ZA" sz="3200" b="1" i="1">
                        <a:solidFill>
                          <a:srgbClr val="FFC000"/>
                        </a:solidFill>
                        <a:latin typeface="Cambria Math"/>
                        <a:cs typeface="Times New Roman" pitchFamily="18" charset="0"/>
                      </a:rPr>
                      <m:t>= </m:t>
                    </m:r>
                    <m:nary>
                      <m:naryPr>
                        <m:chr m:val="∑"/>
                        <m:ctrlPr>
                          <a:rPr lang="en-US" sz="3200" b="1" i="1">
                            <a:solidFill>
                              <a:srgbClr val="FFC000"/>
                            </a:solidFill>
                            <a:latin typeface="Cambria Math" panose="02040503050406030204" pitchFamily="18" charset="0"/>
                            <a:cs typeface="Times New Roman" pitchFamily="18" charset="0"/>
                          </a:rPr>
                        </m:ctrlPr>
                      </m:naryPr>
                      <m:sub>
                        <m:r>
                          <m:rPr>
                            <m:brk m:alnAt="23"/>
                          </m:rPr>
                          <a:rPr lang="en-ZA" sz="3200" b="1" i="1">
                            <a:solidFill>
                              <a:srgbClr val="FFC000"/>
                            </a:solidFill>
                            <a:latin typeface="Cambria Math"/>
                            <a:cs typeface="Times New Roman" pitchFamily="18" charset="0"/>
                          </a:rPr>
                          <m:t>𝒓</m:t>
                        </m:r>
                        <m:r>
                          <a:rPr lang="en-ZA" sz="3200" b="1" i="1">
                            <a:solidFill>
                              <a:srgbClr val="FFC000"/>
                            </a:solidFill>
                            <a:latin typeface="Cambria Math"/>
                            <a:cs typeface="Times New Roman" pitchFamily="18" charset="0"/>
                          </a:rPr>
                          <m:t>=</m:t>
                        </m:r>
                        <m:r>
                          <a:rPr lang="en-ZA" sz="3200" b="1" i="1">
                            <a:solidFill>
                              <a:srgbClr val="FFC000"/>
                            </a:solidFill>
                            <a:latin typeface="Cambria Math"/>
                            <a:cs typeface="Times New Roman" pitchFamily="18" charset="0"/>
                          </a:rPr>
                          <m:t>𝟏</m:t>
                        </m:r>
                      </m:sub>
                      <m:sup>
                        <m:r>
                          <a:rPr lang="en-ZA" sz="3200" b="1" i="1">
                            <a:solidFill>
                              <a:srgbClr val="FFC000"/>
                            </a:solidFill>
                            <a:latin typeface="Cambria Math"/>
                            <a:cs typeface="Times New Roman" pitchFamily="18" charset="0"/>
                          </a:rPr>
                          <m:t>𝒏</m:t>
                        </m:r>
                      </m:sup>
                      <m:e>
                        <m:r>
                          <a:rPr lang="en-ZA" sz="3200" b="1" i="1">
                            <a:solidFill>
                              <a:srgbClr val="FFC000"/>
                            </a:solidFill>
                            <a:latin typeface="Cambria Math"/>
                            <a:cs typeface="Times New Roman" pitchFamily="18" charset="0"/>
                          </a:rPr>
                          <m:t>(</m:t>
                        </m:r>
                        <m:r>
                          <a:rPr lang="en-ZA" sz="3200" b="1" i="1">
                            <a:solidFill>
                              <a:srgbClr val="FFC000"/>
                            </a:solidFill>
                            <a:latin typeface="Cambria Math"/>
                            <a:cs typeface="Times New Roman" pitchFamily="18" charset="0"/>
                          </a:rPr>
                          <m:t>𝟒</m:t>
                        </m:r>
                        <m:r>
                          <a:rPr lang="en-ZA" sz="3200" b="1" i="1">
                            <a:solidFill>
                              <a:srgbClr val="FFC000"/>
                            </a:solidFill>
                            <a:latin typeface="Cambria Math"/>
                            <a:cs typeface="Times New Roman" pitchFamily="18" charset="0"/>
                          </a:rPr>
                          <m:t>𝒓</m:t>
                        </m:r>
                        <m:r>
                          <a:rPr lang="en-ZA" sz="3200" b="1" i="1">
                            <a:solidFill>
                              <a:srgbClr val="FFC000"/>
                            </a:solidFill>
                            <a:latin typeface="Cambria Math"/>
                            <a:cs typeface="Times New Roman" pitchFamily="18" charset="0"/>
                          </a:rPr>
                          <m:t>−</m:t>
                        </m:r>
                        <m:r>
                          <a:rPr lang="en-ZA" sz="3200" b="1" i="1">
                            <a:solidFill>
                              <a:srgbClr val="FFC000"/>
                            </a:solidFill>
                            <a:latin typeface="Cambria Math"/>
                            <a:cs typeface="Times New Roman" pitchFamily="18" charset="0"/>
                          </a:rPr>
                          <m:t>𝟐𝟎</m:t>
                        </m:r>
                        <m:r>
                          <a:rPr lang="en-ZA" sz="3200" b="1" i="1">
                            <a:solidFill>
                              <a:srgbClr val="FFC000"/>
                            </a:solidFill>
                            <a:latin typeface="Cambria Math"/>
                            <a:cs typeface="Times New Roman" pitchFamily="18" charset="0"/>
                          </a:rPr>
                          <m:t>)</m:t>
                        </m:r>
                      </m:e>
                    </m:nary>
                    <m:r>
                      <a:rPr lang="en-ZA" sz="3200" b="1" i="1">
                        <a:solidFill>
                          <a:srgbClr val="FFC000"/>
                        </a:solidFill>
                        <a:latin typeface="Cambria Math"/>
                        <a:cs typeface="Times New Roman" pitchFamily="18" charset="0"/>
                      </a:rPr>
                      <m:t> </m:t>
                    </m:r>
                  </m:oMath>
                </a14:m>
                <a:r>
                  <a:rPr lang="en-US" sz="3200" b="1" dirty="0">
                    <a:solidFill>
                      <a:srgbClr val="FFC000"/>
                    </a:solidFill>
                    <a:latin typeface="Times New Roman" pitchFamily="18" charset="0"/>
                    <a:cs typeface="Times New Roman" pitchFamily="18" charset="0"/>
                  </a:rPr>
                  <a:t>                                                                 </a:t>
                </a:r>
              </a:p>
              <a:p>
                <a:pPr>
                  <a:lnSpc>
                    <a:spcPct val="90000"/>
                  </a:lnSpc>
                  <a:buFontTx/>
                  <a:buNone/>
                </a:pPr>
                <a:endParaRPr lang="en-US" sz="800" b="1" dirty="0">
                  <a:solidFill>
                    <a:schemeClr val="tx1"/>
                  </a:solidFill>
                  <a:latin typeface="Times New Roman" pitchFamily="18" charset="0"/>
                  <a:cs typeface="Times New Roman" pitchFamily="18" charset="0"/>
                </a:endParaRPr>
              </a:p>
              <a:p>
                <a:pPr>
                  <a:lnSpc>
                    <a:spcPct val="90000"/>
                  </a:lnSpc>
                  <a:buFontTx/>
                  <a:buNone/>
                </a:pPr>
                <a:endParaRPr lang="en-US" sz="800" b="1" dirty="0">
                  <a:solidFill>
                    <a:srgbClr val="66FF33"/>
                  </a:solidFill>
                  <a:latin typeface="Times New Roman" pitchFamily="18" charset="0"/>
                  <a:cs typeface="Times New Roman" pitchFamily="18" charset="0"/>
                </a:endParaRPr>
              </a:p>
              <a:p>
                <a:pPr>
                  <a:lnSpc>
                    <a:spcPct val="90000"/>
                  </a:lnSpc>
                  <a:buFontTx/>
                  <a:buNone/>
                </a:pPr>
                <a:r>
                  <a:rPr lang="en-US" sz="3200" b="1" dirty="0">
                    <a:solidFill>
                      <a:schemeClr val="tx1"/>
                    </a:solidFill>
                    <a:latin typeface="Times New Roman" pitchFamily="18" charset="0"/>
                    <a:cs typeface="Times New Roman" pitchFamily="18" charset="0"/>
                  </a:rPr>
                  <a:t>n = ?</a:t>
                </a:r>
              </a:p>
              <a:p>
                <a:pPr>
                  <a:lnSpc>
                    <a:spcPct val="90000"/>
                  </a:lnSpc>
                  <a:buFontTx/>
                  <a:buNone/>
                </a:pPr>
                <a:endParaRPr lang="en-US" sz="1600" b="1" dirty="0">
                  <a:solidFill>
                    <a:schemeClr val="tx1"/>
                  </a:solidFill>
                  <a:latin typeface="Times New Roman" pitchFamily="18" charset="0"/>
                  <a:cs typeface="Times New Roman" pitchFamily="18" charset="0"/>
                </a:endParaRPr>
              </a:p>
              <a:p>
                <a:pPr>
                  <a:lnSpc>
                    <a:spcPct val="90000"/>
                  </a:lnSpc>
                  <a:buFontTx/>
                  <a:buNone/>
                </a:pPr>
                <a:r>
                  <a:rPr lang="en-US" sz="3200" b="1" dirty="0">
                    <a:solidFill>
                      <a:schemeClr val="tx1"/>
                    </a:solidFill>
                    <a:latin typeface="Times New Roman" pitchFamily="18" charset="0"/>
                    <a:cs typeface="Times New Roman" pitchFamily="18" charset="0"/>
                  </a:rPr>
                  <a:t>a = 4(1) – 20 = -16</a:t>
                </a:r>
              </a:p>
              <a:p>
                <a:pPr>
                  <a:lnSpc>
                    <a:spcPct val="90000"/>
                  </a:lnSpc>
                  <a:buFontTx/>
                  <a:buNone/>
                </a:pPr>
                <a:r>
                  <a:rPr lang="en-US" sz="3200" b="1" dirty="0">
                    <a:solidFill>
                      <a:schemeClr val="tx1"/>
                    </a:solidFill>
                    <a:latin typeface="Times New Roman" pitchFamily="18" charset="0"/>
                    <a:cs typeface="Times New Roman" pitchFamily="18" charset="0"/>
                  </a:rPr>
                  <a:t>T</a:t>
                </a:r>
                <a:r>
                  <a:rPr lang="en-US" sz="3200" b="1" baseline="-25000" dirty="0">
                    <a:solidFill>
                      <a:schemeClr val="tx1"/>
                    </a:solidFill>
                    <a:latin typeface="Times New Roman" pitchFamily="18" charset="0"/>
                    <a:cs typeface="Times New Roman" pitchFamily="18" charset="0"/>
                  </a:rPr>
                  <a:t>2</a:t>
                </a:r>
                <a:r>
                  <a:rPr lang="en-US" sz="3200" b="1" dirty="0">
                    <a:solidFill>
                      <a:schemeClr val="tx1"/>
                    </a:solidFill>
                    <a:latin typeface="Times New Roman" pitchFamily="18" charset="0"/>
                    <a:cs typeface="Times New Roman" pitchFamily="18" charset="0"/>
                  </a:rPr>
                  <a:t> = 4(2) – 20 = -12</a:t>
                </a:r>
              </a:p>
              <a:p>
                <a:pPr>
                  <a:lnSpc>
                    <a:spcPct val="90000"/>
                  </a:lnSpc>
                  <a:buNone/>
                </a:pPr>
                <a:r>
                  <a:rPr lang="en-US" sz="3200" b="1" dirty="0">
                    <a:solidFill>
                      <a:schemeClr val="tx1"/>
                    </a:solidFill>
                    <a:latin typeface="Times New Roman" pitchFamily="18" charset="0"/>
                    <a:cs typeface="Times New Roman" pitchFamily="18" charset="0"/>
                  </a:rPr>
                  <a:t>T</a:t>
                </a:r>
                <a:r>
                  <a:rPr lang="en-US" sz="3200" b="1" baseline="-25000" dirty="0">
                    <a:solidFill>
                      <a:schemeClr val="tx1"/>
                    </a:solidFill>
                    <a:latin typeface="Times New Roman" pitchFamily="18" charset="0"/>
                    <a:cs typeface="Times New Roman" pitchFamily="18" charset="0"/>
                  </a:rPr>
                  <a:t>3</a:t>
                </a:r>
                <a:r>
                  <a:rPr lang="en-US" sz="3200" b="1" dirty="0">
                    <a:solidFill>
                      <a:schemeClr val="tx1"/>
                    </a:solidFill>
                    <a:latin typeface="Times New Roman" pitchFamily="18" charset="0"/>
                    <a:cs typeface="Times New Roman" pitchFamily="18" charset="0"/>
                  </a:rPr>
                  <a:t> = 4(3) – 20 = -8</a:t>
                </a:r>
              </a:p>
              <a:p>
                <a:pPr>
                  <a:lnSpc>
                    <a:spcPct val="90000"/>
                  </a:lnSpc>
                  <a:buNone/>
                </a:pPr>
                <a:endParaRPr lang="en-US" sz="1600" b="1" dirty="0">
                  <a:solidFill>
                    <a:schemeClr val="tx1"/>
                  </a:solidFill>
                  <a:latin typeface="Times New Roman" pitchFamily="18" charset="0"/>
                  <a:cs typeface="Times New Roman" pitchFamily="18" charset="0"/>
                </a:endParaRPr>
              </a:p>
              <a:p>
                <a:pPr>
                  <a:lnSpc>
                    <a:spcPct val="90000"/>
                  </a:lnSpc>
                  <a:buNone/>
                </a:pPr>
                <a:r>
                  <a:rPr lang="en-US" sz="3200" b="1" dirty="0">
                    <a:solidFill>
                      <a:schemeClr val="tx1"/>
                    </a:solidFill>
                    <a:latin typeface="Times New Roman" pitchFamily="18" charset="0"/>
                    <a:cs typeface="Times New Roman" pitchFamily="18" charset="0"/>
                  </a:rPr>
                  <a:t>d = -12 – (-16) = 4</a:t>
                </a:r>
              </a:p>
              <a:p>
                <a:pPr>
                  <a:lnSpc>
                    <a:spcPct val="90000"/>
                  </a:lnSpc>
                  <a:buNone/>
                </a:pPr>
                <a:endParaRPr lang="en-US" sz="1600" b="1" dirty="0">
                  <a:solidFill>
                    <a:schemeClr val="tx1"/>
                  </a:solidFill>
                  <a:latin typeface="Times New Roman" pitchFamily="18" charset="0"/>
                  <a:cs typeface="Times New Roman" pitchFamily="18" charset="0"/>
                </a:endParaRPr>
              </a:p>
              <a:p>
                <a:pPr>
                  <a:lnSpc>
                    <a:spcPct val="90000"/>
                  </a:lnSpc>
                  <a:buFontTx/>
                  <a:buNone/>
                </a:pPr>
                <a:r>
                  <a:rPr lang="en-US" sz="3200" b="1" dirty="0" err="1">
                    <a:solidFill>
                      <a:schemeClr val="tx1"/>
                    </a:solidFill>
                    <a:latin typeface="Times New Roman" pitchFamily="18" charset="0"/>
                    <a:cs typeface="Times New Roman" pitchFamily="18" charset="0"/>
                  </a:rPr>
                  <a:t>S</a:t>
                </a:r>
                <a:r>
                  <a:rPr lang="en-US" sz="3200" b="1" baseline="-25000" dirty="0" err="1">
                    <a:solidFill>
                      <a:schemeClr val="tx1"/>
                    </a:solidFill>
                    <a:latin typeface="Times New Roman" pitchFamily="18" charset="0"/>
                    <a:cs typeface="Times New Roman" pitchFamily="18" charset="0"/>
                  </a:rPr>
                  <a:t>n</a:t>
                </a:r>
                <a:r>
                  <a:rPr lang="en-US" sz="3200" b="1" dirty="0">
                    <a:solidFill>
                      <a:schemeClr val="tx1"/>
                    </a:solidFill>
                    <a:latin typeface="Times New Roman" pitchFamily="18" charset="0"/>
                    <a:cs typeface="Times New Roman" pitchFamily="18" charset="0"/>
                  </a:rPr>
                  <a:t> = -28</a:t>
                </a:r>
              </a:p>
              <a:p>
                <a:pPr>
                  <a:lnSpc>
                    <a:spcPct val="90000"/>
                  </a:lnSpc>
                  <a:buFontTx/>
                  <a:buNone/>
                </a:pPr>
                <a:endParaRPr lang="en-US" sz="2000" b="1" dirty="0">
                  <a:solidFill>
                    <a:srgbClr val="66FF33"/>
                  </a:solidFill>
                  <a:latin typeface="Times New Roman" pitchFamily="18" charset="0"/>
                  <a:cs typeface="Times New Roman" pitchFamily="18" charset="0"/>
                </a:endParaRPr>
              </a:p>
              <a:p>
                <a:pPr>
                  <a:lnSpc>
                    <a:spcPct val="90000"/>
                  </a:lnSpc>
                  <a:buNone/>
                </a:pPr>
                <a14:m>
                  <m:oMathPara xmlns:m="http://schemas.openxmlformats.org/officeDocument/2006/math">
                    <m:oMathParaPr>
                      <m:jc m:val="centerGroup"/>
                    </m:oMathParaPr>
                    <m:oMath xmlns:m="http://schemas.openxmlformats.org/officeDocument/2006/math">
                      <m:r>
                        <a:rPr lang="en-US" sz="3200" b="1" i="1">
                          <a:solidFill>
                            <a:srgbClr val="66FF33"/>
                          </a:solidFill>
                          <a:latin typeface="Cambria Math"/>
                          <a:ea typeface="Cambria Math"/>
                          <a:cs typeface="Times New Roman" pitchFamily="18" charset="0"/>
                        </a:rPr>
                        <m:t>∴</m:t>
                      </m:r>
                      <m:r>
                        <a:rPr lang="en-ZA" sz="3200" b="1" i="1">
                          <a:solidFill>
                            <a:srgbClr val="66FF33"/>
                          </a:solidFill>
                          <a:latin typeface="Cambria Math"/>
                          <a:ea typeface="Cambria Math"/>
                          <a:cs typeface="Times New Roman" pitchFamily="18" charset="0"/>
                        </a:rPr>
                        <m:t>𝑺𝒖𝒃𝒔𝒕𝒊𝒕𝒖𝒕𝒆</m:t>
                      </m:r>
                      <m:r>
                        <a:rPr lang="en-ZA" sz="3200" b="1" i="1">
                          <a:solidFill>
                            <a:srgbClr val="66FF33"/>
                          </a:solidFill>
                          <a:latin typeface="Cambria Math"/>
                          <a:ea typeface="Cambria Math"/>
                          <a:cs typeface="Times New Roman" pitchFamily="18" charset="0"/>
                        </a:rPr>
                        <m:t> </m:t>
                      </m:r>
                      <m:r>
                        <a:rPr lang="en-ZA" sz="3200" b="1" i="1">
                          <a:solidFill>
                            <a:srgbClr val="66FF33"/>
                          </a:solidFill>
                          <a:latin typeface="Cambria Math"/>
                          <a:ea typeface="Cambria Math"/>
                          <a:cs typeface="Times New Roman" pitchFamily="18" charset="0"/>
                        </a:rPr>
                        <m:t>𝒊𝒏𝒕𝒐</m:t>
                      </m:r>
                      <m:r>
                        <a:rPr lang="en-ZA" sz="3200" b="1" i="1">
                          <a:solidFill>
                            <a:srgbClr val="66FF33"/>
                          </a:solidFill>
                          <a:latin typeface="Cambria Math"/>
                          <a:ea typeface="Cambria Math"/>
                          <a:cs typeface="Times New Roman" pitchFamily="18" charset="0"/>
                        </a:rPr>
                        <m:t> </m:t>
                      </m:r>
                      <m:r>
                        <a:rPr lang="en-ZA" sz="3200" b="1" i="1">
                          <a:solidFill>
                            <a:srgbClr val="66FF33"/>
                          </a:solidFill>
                          <a:latin typeface="Cambria Math"/>
                          <a:ea typeface="Cambria Math"/>
                          <a:cs typeface="Times New Roman" pitchFamily="18" charset="0"/>
                        </a:rPr>
                        <m:t>𝒕𝒉𝒆</m:t>
                      </m:r>
                      <m:r>
                        <a:rPr lang="en-ZA" sz="3200" b="1" i="1">
                          <a:solidFill>
                            <a:srgbClr val="66FF33"/>
                          </a:solidFill>
                          <a:latin typeface="Cambria Math"/>
                          <a:ea typeface="Cambria Math"/>
                          <a:cs typeface="Times New Roman" pitchFamily="18" charset="0"/>
                        </a:rPr>
                        <m:t> </m:t>
                      </m:r>
                      <m:sSub>
                        <m:sSubPr>
                          <m:ctrlPr>
                            <a:rPr lang="en-ZA" sz="3200" b="1" i="1">
                              <a:solidFill>
                                <a:srgbClr val="66FF33"/>
                              </a:solidFill>
                              <a:latin typeface="Cambria Math" panose="02040503050406030204" pitchFamily="18" charset="0"/>
                              <a:ea typeface="Cambria Math"/>
                              <a:cs typeface="Times New Roman" pitchFamily="18" charset="0"/>
                            </a:rPr>
                          </m:ctrlPr>
                        </m:sSubPr>
                        <m:e>
                          <m:r>
                            <a:rPr lang="en-ZA" sz="3200" b="1" i="1">
                              <a:solidFill>
                                <a:srgbClr val="66FF33"/>
                              </a:solidFill>
                              <a:latin typeface="Cambria Math"/>
                              <a:ea typeface="Cambria Math"/>
                              <a:cs typeface="Times New Roman" pitchFamily="18" charset="0"/>
                            </a:rPr>
                            <m:t>𝑺</m:t>
                          </m:r>
                        </m:e>
                        <m:sub>
                          <m:r>
                            <a:rPr lang="en-ZA" sz="3200" b="1" i="1">
                              <a:solidFill>
                                <a:srgbClr val="66FF33"/>
                              </a:solidFill>
                              <a:latin typeface="Cambria Math"/>
                              <a:ea typeface="Cambria Math"/>
                              <a:cs typeface="Times New Roman" pitchFamily="18" charset="0"/>
                            </a:rPr>
                            <m:t>𝒏</m:t>
                          </m:r>
                        </m:sub>
                      </m:sSub>
                      <m:r>
                        <a:rPr lang="en-ZA" sz="3200" b="1" i="1">
                          <a:solidFill>
                            <a:srgbClr val="66FF33"/>
                          </a:solidFill>
                          <a:latin typeface="Cambria Math"/>
                          <a:ea typeface="Cambria Math"/>
                          <a:cs typeface="Times New Roman" pitchFamily="18" charset="0"/>
                        </a:rPr>
                        <m:t> </m:t>
                      </m:r>
                      <m:r>
                        <a:rPr lang="en-ZA" sz="3200" b="1" i="1">
                          <a:solidFill>
                            <a:srgbClr val="66FF33"/>
                          </a:solidFill>
                          <a:latin typeface="Cambria Math"/>
                          <a:ea typeface="Cambria Math"/>
                          <a:cs typeface="Times New Roman" pitchFamily="18" charset="0"/>
                        </a:rPr>
                        <m:t>𝒇𝒐𝒓𝒎𝒖𝒍𝒂</m:t>
                      </m:r>
                      <m:r>
                        <a:rPr lang="en-ZA" sz="3200" b="1" i="1">
                          <a:solidFill>
                            <a:srgbClr val="66FF33"/>
                          </a:solidFill>
                          <a:latin typeface="Cambria Math"/>
                          <a:ea typeface="Cambria Math"/>
                          <a:cs typeface="Times New Roman" pitchFamily="18" charset="0"/>
                        </a:rPr>
                        <m:t> </m:t>
                      </m:r>
                    </m:oMath>
                  </m:oMathPara>
                </a14:m>
                <a:endParaRPr lang="en-ZA" sz="3200" b="1" i="1" dirty="0">
                  <a:solidFill>
                    <a:srgbClr val="66FF33"/>
                  </a:solidFill>
                  <a:latin typeface="Cambria Math"/>
                  <a:ea typeface="Cambria Math"/>
                  <a:cs typeface="Times New Roman" pitchFamily="18" charset="0"/>
                </a:endParaRPr>
              </a:p>
              <a:p>
                <a:pPr>
                  <a:lnSpc>
                    <a:spcPct val="90000"/>
                  </a:lnSpc>
                  <a:buNone/>
                </a:pPr>
                <a14:m>
                  <m:oMathPara xmlns:m="http://schemas.openxmlformats.org/officeDocument/2006/math">
                    <m:oMathParaPr>
                      <m:jc m:val="centerGroup"/>
                    </m:oMathParaPr>
                    <m:oMath xmlns:m="http://schemas.openxmlformats.org/officeDocument/2006/math">
                      <m:r>
                        <a:rPr lang="en-ZA" sz="3200" b="1" i="1">
                          <a:solidFill>
                            <a:srgbClr val="66FF33"/>
                          </a:solidFill>
                          <a:latin typeface="Cambria Math"/>
                          <a:ea typeface="Cambria Math"/>
                          <a:cs typeface="Times New Roman" pitchFamily="18" charset="0"/>
                        </a:rPr>
                        <m:t>𝒂𝒏𝒅</m:t>
                      </m:r>
                      <m:r>
                        <a:rPr lang="en-ZA" sz="3200" b="1" i="1">
                          <a:solidFill>
                            <a:srgbClr val="66FF33"/>
                          </a:solidFill>
                          <a:latin typeface="Cambria Math"/>
                          <a:ea typeface="Cambria Math"/>
                          <a:cs typeface="Times New Roman" pitchFamily="18" charset="0"/>
                        </a:rPr>
                        <m:t> </m:t>
                      </m:r>
                      <m:r>
                        <a:rPr lang="en-ZA" sz="3200" b="1" i="1">
                          <a:solidFill>
                            <a:srgbClr val="66FF33"/>
                          </a:solidFill>
                          <a:latin typeface="Cambria Math"/>
                          <a:ea typeface="Cambria Math"/>
                          <a:cs typeface="Times New Roman" pitchFamily="18" charset="0"/>
                        </a:rPr>
                        <m:t>𝒔𝒐𝒍𝒗𝒆</m:t>
                      </m:r>
                      <m:r>
                        <a:rPr lang="en-ZA" sz="3200" b="1" i="1">
                          <a:solidFill>
                            <a:srgbClr val="66FF33"/>
                          </a:solidFill>
                          <a:latin typeface="Cambria Math"/>
                          <a:ea typeface="Cambria Math"/>
                          <a:cs typeface="Times New Roman" pitchFamily="18" charset="0"/>
                        </a:rPr>
                        <m:t> </m:t>
                      </m:r>
                      <m:r>
                        <a:rPr lang="en-ZA" sz="3200" b="1" i="1">
                          <a:solidFill>
                            <a:srgbClr val="66FF33"/>
                          </a:solidFill>
                          <a:latin typeface="Cambria Math"/>
                          <a:ea typeface="Cambria Math"/>
                          <a:cs typeface="Times New Roman" pitchFamily="18" charset="0"/>
                        </a:rPr>
                        <m:t>𝒇𝒐𝒓</m:t>
                      </m:r>
                      <m:r>
                        <a:rPr lang="en-ZA" sz="3200" b="1" i="1">
                          <a:solidFill>
                            <a:srgbClr val="66FF33"/>
                          </a:solidFill>
                          <a:latin typeface="Cambria Math"/>
                          <a:ea typeface="Cambria Math"/>
                          <a:cs typeface="Times New Roman" pitchFamily="18" charset="0"/>
                        </a:rPr>
                        <m:t> </m:t>
                      </m:r>
                      <m:r>
                        <a:rPr lang="en-ZA" sz="3200" b="1" i="1">
                          <a:solidFill>
                            <a:srgbClr val="66FF33"/>
                          </a:solidFill>
                          <a:latin typeface="Cambria Math"/>
                          <a:ea typeface="Cambria Math"/>
                          <a:cs typeface="Times New Roman" pitchFamily="18" charset="0"/>
                        </a:rPr>
                        <m:t>𝒏</m:t>
                      </m:r>
                    </m:oMath>
                  </m:oMathPara>
                </a14:m>
                <a:endParaRPr lang="en-US" sz="3200" b="1" dirty="0">
                  <a:solidFill>
                    <a:srgbClr val="66FF33"/>
                  </a:solidFill>
                  <a:latin typeface="Times New Roman" pitchFamily="18" charset="0"/>
                  <a:cs typeface="Times New Roman" pitchFamily="18" charset="0"/>
                </a:endParaRPr>
              </a:p>
            </p:txBody>
          </p:sp>
        </mc:Choice>
        <mc:Fallback xmlns="">
          <p:sp>
            <p:nvSpPr>
              <p:cNvPr id="4" name="Rectangle 3"/>
              <p:cNvSpPr txBox="1">
                <a:spLocks noRot="1" noChangeAspect="1" noMove="1" noResize="1" noEditPoints="1" noAdjustHandles="1" noChangeArrowheads="1" noChangeShapeType="1" noTextEdit="1"/>
              </p:cNvSpPr>
              <p:nvPr/>
            </p:nvSpPr>
            <p:spPr>
              <a:xfrm>
                <a:off x="1847528" y="404664"/>
                <a:ext cx="8640960" cy="6336704"/>
              </a:xfrm>
              <a:prstGeom prst="rect">
                <a:avLst/>
              </a:prstGeom>
              <a:blipFill>
                <a:blip r:embed="rId2"/>
                <a:stretch>
                  <a:fillRect l="-2045"/>
                </a:stretch>
              </a:blipFill>
            </p:spPr>
            <p:txBody>
              <a:bodyPr/>
              <a:lstStyle/>
              <a:p>
                <a:r>
                  <a:rPr lang="en-ZA">
                    <a:noFill/>
                  </a:rPr>
                  <a:t> </a:t>
                </a:r>
              </a:p>
            </p:txBody>
          </p:sp>
        </mc:Fallback>
      </mc:AlternateContent>
    </p:spTree>
    <p:extLst>
      <p:ext uri="{BB962C8B-B14F-4D97-AF65-F5344CB8AC3E}">
        <p14:creationId xmlns:p14="http://schemas.microsoft.com/office/powerpoint/2010/main" val="19801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1000"/>
                                        <p:tgtEl>
                                          <p:spTgt spid="4">
                                            <p:txEl>
                                              <p:pRg st="5" end="5"/>
                                            </p:txEl>
                                          </p:spTgt>
                                        </p:tgtEl>
                                      </p:cBhvr>
                                    </p:animEffect>
                                    <p:anim calcmode="lin" valueType="num">
                                      <p:cBhvr>
                                        <p:cTn id="2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1000"/>
                                        <p:tgtEl>
                                          <p:spTgt spid="4">
                                            <p:txEl>
                                              <p:pRg st="6" end="6"/>
                                            </p:txEl>
                                          </p:spTgt>
                                        </p:tgtEl>
                                      </p:cBhvr>
                                    </p:animEffect>
                                    <p:anim calcmode="lin" valueType="num">
                                      <p:cBhvr>
                                        <p:cTn id="2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1000"/>
                                        <p:tgtEl>
                                          <p:spTgt spid="4">
                                            <p:txEl>
                                              <p:pRg st="7" end="7"/>
                                            </p:txEl>
                                          </p:spTgt>
                                        </p:tgtEl>
                                      </p:cBhvr>
                                    </p:animEffect>
                                    <p:anim calcmode="lin" valueType="num">
                                      <p:cBhvr>
                                        <p:cTn id="3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fade">
                                      <p:cBhvr>
                                        <p:cTn id="36" dur="1000"/>
                                        <p:tgtEl>
                                          <p:spTgt spid="4">
                                            <p:txEl>
                                              <p:pRg st="9" end="9"/>
                                            </p:txEl>
                                          </p:spTgt>
                                        </p:tgtEl>
                                      </p:cBhvr>
                                    </p:animEffect>
                                    <p:anim calcmode="lin" valueType="num">
                                      <p:cBhvr>
                                        <p:cTn id="37"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Effect transition="in" filter="fade">
                                      <p:cBhvr>
                                        <p:cTn id="43" dur="1000"/>
                                        <p:tgtEl>
                                          <p:spTgt spid="4">
                                            <p:txEl>
                                              <p:pRg st="11" end="11"/>
                                            </p:txEl>
                                          </p:spTgt>
                                        </p:tgtEl>
                                      </p:cBhvr>
                                    </p:animEffect>
                                    <p:anim calcmode="lin" valueType="num">
                                      <p:cBhvr>
                                        <p:cTn id="44"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animEffect transition="in" filter="circle(in)">
                                      <p:cBhvr>
                                        <p:cTn id="50" dur="2000"/>
                                        <p:tgtEl>
                                          <p:spTgt spid="4">
                                            <p:txEl>
                                              <p:pRg st="13" end="13"/>
                                            </p:txEl>
                                          </p:spTgt>
                                        </p:tgtEl>
                                      </p:cBhvr>
                                    </p:animEffect>
                                  </p:childTnLst>
                                </p:cTn>
                              </p:par>
                              <p:par>
                                <p:cTn id="51" presetID="6" presetClass="entr" presetSubtype="16" fill="hold" nodeType="withEffect">
                                  <p:stCondLst>
                                    <p:cond delay="0"/>
                                  </p:stCondLst>
                                  <p:childTnLst>
                                    <p:set>
                                      <p:cBhvr>
                                        <p:cTn id="52" dur="1" fill="hold">
                                          <p:stCondLst>
                                            <p:cond delay="0"/>
                                          </p:stCondLst>
                                        </p:cTn>
                                        <p:tgtEl>
                                          <p:spTgt spid="4">
                                            <p:txEl>
                                              <p:pRg st="14" end="14"/>
                                            </p:txEl>
                                          </p:spTgt>
                                        </p:tgtEl>
                                        <p:attrNameLst>
                                          <p:attrName>style.visibility</p:attrName>
                                        </p:attrNameLst>
                                      </p:cBhvr>
                                      <p:to>
                                        <p:strVal val="visible"/>
                                      </p:to>
                                    </p:set>
                                    <p:animEffect transition="in" filter="circle(in)">
                                      <p:cBhvr>
                                        <p:cTn id="53" dur="20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txBox="1">
                <a:spLocks noChangeArrowheads="1"/>
              </p:cNvSpPr>
              <p:nvPr/>
            </p:nvSpPr>
            <p:spPr>
              <a:xfrm>
                <a:off x="1847528" y="260648"/>
                <a:ext cx="8640960" cy="6336704"/>
              </a:xfrm>
              <a:prstGeom prst="rect">
                <a:avLst/>
              </a:prstGeom>
            </p:spPr>
            <p:txBody>
              <a:bodyPr vert="horz" lIns="7200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lnSpc>
                    <a:spcPct val="90000"/>
                  </a:lnSpc>
                  <a:buFontTx/>
                  <a:buNone/>
                </a:pPr>
                <a14:m>
                  <m:oMathPara xmlns:m="http://schemas.openxmlformats.org/officeDocument/2006/math">
                    <m:oMathParaPr>
                      <m:jc m:val="centerGroup"/>
                    </m:oMathParaPr>
                    <m:oMath xmlns:m="http://schemas.openxmlformats.org/officeDocument/2006/math">
                      <m:d>
                        <m:dPr>
                          <m:begChr m:val="{"/>
                          <m:endChr m:val="}"/>
                          <m:ctrlPr>
                            <a:rPr lang="en-ZA" sz="3200" b="1" i="1">
                              <a:solidFill>
                                <a:srgbClr val="FFC000"/>
                              </a:solidFill>
                              <a:latin typeface="Cambria Math" panose="02040503050406030204" pitchFamily="18" charset="0"/>
                              <a:cs typeface="Times New Roman" pitchFamily="18" charset="0"/>
                            </a:rPr>
                          </m:ctrlPr>
                        </m:dPr>
                        <m:e>
                          <m:r>
                            <a:rPr lang="en-ZA" sz="3200" b="1" i="1">
                              <a:solidFill>
                                <a:srgbClr val="FFC000"/>
                              </a:solidFill>
                              <a:latin typeface="Cambria Math"/>
                              <a:cs typeface="Times New Roman" pitchFamily="18" charset="0"/>
                            </a:rPr>
                            <m:t>𝒏</m:t>
                          </m:r>
                          <m:r>
                            <a:rPr lang="en-ZA" sz="3200" b="1" i="1">
                              <a:solidFill>
                                <a:srgbClr val="FFC000"/>
                              </a:solidFill>
                              <a:latin typeface="Cambria Math"/>
                              <a:cs typeface="Times New Roman" pitchFamily="18" charset="0"/>
                            </a:rPr>
                            <m:t>=?;  </m:t>
                          </m:r>
                          <m:r>
                            <a:rPr lang="en-ZA" sz="3200" b="1" i="1">
                              <a:solidFill>
                                <a:srgbClr val="FFC000"/>
                              </a:solidFill>
                              <a:latin typeface="Cambria Math"/>
                              <a:cs typeface="Times New Roman" pitchFamily="18" charset="0"/>
                            </a:rPr>
                            <m:t>𝒂</m:t>
                          </m:r>
                          <m:r>
                            <a:rPr lang="en-ZA" sz="3200" b="1" i="1">
                              <a:solidFill>
                                <a:srgbClr val="FFC000"/>
                              </a:solidFill>
                              <a:latin typeface="Cambria Math"/>
                              <a:cs typeface="Times New Roman" pitchFamily="18" charset="0"/>
                            </a:rPr>
                            <m:t>=−</m:t>
                          </m:r>
                          <m:r>
                            <a:rPr lang="en-ZA" sz="3200" b="1" i="1">
                              <a:solidFill>
                                <a:srgbClr val="FFC000"/>
                              </a:solidFill>
                              <a:latin typeface="Cambria Math"/>
                              <a:cs typeface="Times New Roman" pitchFamily="18" charset="0"/>
                            </a:rPr>
                            <m:t>𝟏𝟔</m:t>
                          </m:r>
                          <m:r>
                            <a:rPr lang="en-ZA" sz="3200" b="1" i="1">
                              <a:solidFill>
                                <a:srgbClr val="FFC000"/>
                              </a:solidFill>
                              <a:latin typeface="Cambria Math"/>
                              <a:cs typeface="Times New Roman" pitchFamily="18" charset="0"/>
                            </a:rPr>
                            <m:t>;  </m:t>
                          </m:r>
                          <m:r>
                            <a:rPr lang="en-ZA" sz="3200" b="1" i="1">
                              <a:solidFill>
                                <a:srgbClr val="FFC000"/>
                              </a:solidFill>
                              <a:latin typeface="Cambria Math"/>
                              <a:cs typeface="Times New Roman" pitchFamily="18" charset="0"/>
                            </a:rPr>
                            <m:t>𝒅</m:t>
                          </m:r>
                          <m:r>
                            <a:rPr lang="en-ZA" sz="3200" b="1" i="1">
                              <a:solidFill>
                                <a:srgbClr val="FFC000"/>
                              </a:solidFill>
                              <a:latin typeface="Cambria Math"/>
                              <a:cs typeface="Times New Roman" pitchFamily="18" charset="0"/>
                            </a:rPr>
                            <m:t>=</m:t>
                          </m:r>
                          <m:r>
                            <a:rPr lang="en-ZA" sz="3200" b="1" i="1">
                              <a:solidFill>
                                <a:srgbClr val="FFC000"/>
                              </a:solidFill>
                              <a:latin typeface="Cambria Math"/>
                              <a:cs typeface="Times New Roman" pitchFamily="18" charset="0"/>
                            </a:rPr>
                            <m:t>𝟒</m:t>
                          </m:r>
                          <m:r>
                            <a:rPr lang="en-ZA" sz="3200" b="1" i="1">
                              <a:solidFill>
                                <a:srgbClr val="FFC000"/>
                              </a:solidFill>
                              <a:latin typeface="Cambria Math"/>
                              <a:cs typeface="Times New Roman" pitchFamily="18" charset="0"/>
                            </a:rPr>
                            <m:t>;  </m:t>
                          </m:r>
                          <m:sSub>
                            <m:sSubPr>
                              <m:ctrlPr>
                                <a:rPr lang="en-ZA" sz="3200" b="1" i="1">
                                  <a:solidFill>
                                    <a:srgbClr val="FFC000"/>
                                  </a:solidFill>
                                  <a:latin typeface="Cambria Math" panose="02040503050406030204" pitchFamily="18" charset="0"/>
                                  <a:cs typeface="Times New Roman" pitchFamily="18" charset="0"/>
                                </a:rPr>
                              </m:ctrlPr>
                            </m:sSubPr>
                            <m:e>
                              <m:r>
                                <a:rPr lang="en-ZA" sz="3200" b="1" i="1">
                                  <a:solidFill>
                                    <a:srgbClr val="FFC000"/>
                                  </a:solidFill>
                                  <a:latin typeface="Cambria Math"/>
                                  <a:cs typeface="Times New Roman" pitchFamily="18" charset="0"/>
                                </a:rPr>
                                <m:t>𝑺</m:t>
                              </m:r>
                            </m:e>
                            <m:sub>
                              <m:r>
                                <a:rPr lang="en-ZA" sz="3200" b="1" i="1">
                                  <a:solidFill>
                                    <a:srgbClr val="FFC000"/>
                                  </a:solidFill>
                                  <a:latin typeface="Cambria Math"/>
                                  <a:cs typeface="Times New Roman" pitchFamily="18" charset="0"/>
                                </a:rPr>
                                <m:t>𝒏</m:t>
                              </m:r>
                            </m:sub>
                          </m:sSub>
                          <m:r>
                            <a:rPr lang="en-ZA" sz="3200" b="1" i="1">
                              <a:solidFill>
                                <a:srgbClr val="FFC000"/>
                              </a:solidFill>
                              <a:latin typeface="Cambria Math"/>
                              <a:cs typeface="Times New Roman" pitchFamily="18" charset="0"/>
                            </a:rPr>
                            <m:t>=−</m:t>
                          </m:r>
                          <m:r>
                            <a:rPr lang="en-ZA" sz="3200" b="1" i="1">
                              <a:solidFill>
                                <a:srgbClr val="FFC000"/>
                              </a:solidFill>
                              <a:latin typeface="Cambria Math"/>
                              <a:cs typeface="Times New Roman" pitchFamily="18" charset="0"/>
                            </a:rPr>
                            <m:t>𝟐𝟖</m:t>
                          </m:r>
                        </m:e>
                      </m:d>
                    </m:oMath>
                  </m:oMathPara>
                </a14:m>
                <a:endParaRPr lang="en-US" sz="800" b="1" dirty="0">
                  <a:solidFill>
                    <a:schemeClr val="tx1"/>
                  </a:solidFill>
                  <a:latin typeface="Times New Roman" pitchFamily="18" charset="0"/>
                  <a:cs typeface="Times New Roman" pitchFamily="18" charset="0"/>
                </a:endParaRPr>
              </a:p>
              <a:p>
                <a:pPr>
                  <a:lnSpc>
                    <a:spcPct val="90000"/>
                  </a:lnSpc>
                  <a:buFontTx/>
                  <a:buNone/>
                </a:pPr>
                <a:endParaRPr lang="en-US" sz="800" b="1" dirty="0">
                  <a:solidFill>
                    <a:srgbClr val="66FF33"/>
                  </a:solidFill>
                  <a:latin typeface="Times New Roman" pitchFamily="18" charset="0"/>
                  <a:cs typeface="Times New Roman" pitchFamily="18" charset="0"/>
                </a:endParaRPr>
              </a:p>
              <a:p>
                <a:pPr>
                  <a:lnSpc>
                    <a:spcPct val="120000"/>
                  </a:lnSpc>
                  <a:buNone/>
                </a:pPr>
                <a:endParaRPr lang="en-ZA" sz="1100" b="1" i="1" dirty="0">
                  <a:solidFill>
                    <a:srgbClr val="FFC000"/>
                  </a:solidFill>
                  <a:latin typeface="Cambria Math"/>
                  <a:cs typeface="Times New Roman" pitchFamily="18" charset="0"/>
                </a:endParaRPr>
              </a:p>
              <a:p>
                <a:pPr>
                  <a:lnSpc>
                    <a:spcPct val="120000"/>
                  </a:lnSpc>
                  <a:buNone/>
                </a:pPr>
                <a14:m>
                  <m:oMathPara xmlns:m="http://schemas.openxmlformats.org/officeDocument/2006/math">
                    <m:oMathParaPr>
                      <m:jc m:val="left"/>
                    </m:oMathParaPr>
                    <m:oMath xmlns:m="http://schemas.openxmlformats.org/officeDocument/2006/math">
                      <m:r>
                        <a:rPr lang="en-US" sz="3200" b="1" i="1" dirty="0">
                          <a:solidFill>
                            <a:srgbClr val="66FF33"/>
                          </a:solidFill>
                          <a:latin typeface="Cambria Math"/>
                          <a:cs typeface="Times New Roman" pitchFamily="18" charset="0"/>
                        </a:rPr>
                        <m:t>𝑺</m:t>
                      </m:r>
                      <m:r>
                        <a:rPr lang="en-US" sz="3200" b="1" i="1" baseline="-25000" dirty="0">
                          <a:solidFill>
                            <a:srgbClr val="66FF33"/>
                          </a:solidFill>
                          <a:latin typeface="Cambria Math"/>
                          <a:cs typeface="Times New Roman" pitchFamily="18" charset="0"/>
                        </a:rPr>
                        <m:t>𝒏</m:t>
                      </m:r>
                      <m:r>
                        <a:rPr lang="en-US" sz="3200" b="1" i="1" baseline="-25000" dirty="0">
                          <a:solidFill>
                            <a:srgbClr val="66FF33"/>
                          </a:solidFill>
                          <a:latin typeface="Cambria Math"/>
                          <a:cs typeface="Times New Roman" pitchFamily="18" charset="0"/>
                        </a:rPr>
                        <m:t> = </m:t>
                      </m:r>
                      <m:f>
                        <m:fPr>
                          <m:ctrlPr>
                            <a:rPr lang="en-US" sz="3200" b="1" i="1" dirty="0">
                              <a:solidFill>
                                <a:srgbClr val="66FF33"/>
                              </a:solidFill>
                              <a:latin typeface="Cambria Math" panose="02040503050406030204" pitchFamily="18" charset="0"/>
                              <a:cs typeface="Times New Roman" pitchFamily="18" charset="0"/>
                            </a:rPr>
                          </m:ctrlPr>
                        </m:fPr>
                        <m:num>
                          <m:r>
                            <a:rPr lang="en-ZA" sz="3200" b="1" i="1" dirty="0">
                              <a:solidFill>
                                <a:srgbClr val="66FF33"/>
                              </a:solidFill>
                              <a:latin typeface="Cambria Math"/>
                              <a:cs typeface="Times New Roman" pitchFamily="18" charset="0"/>
                            </a:rPr>
                            <m:t>𝒏</m:t>
                          </m:r>
                        </m:num>
                        <m:den>
                          <m:r>
                            <a:rPr lang="en-ZA" sz="3200" b="1" i="1" dirty="0">
                              <a:solidFill>
                                <a:srgbClr val="66FF33"/>
                              </a:solidFill>
                              <a:latin typeface="Cambria Math"/>
                              <a:cs typeface="Times New Roman" pitchFamily="18" charset="0"/>
                            </a:rPr>
                            <m:t>𝟐</m:t>
                          </m:r>
                        </m:den>
                      </m:f>
                      <m:d>
                        <m:dPr>
                          <m:begChr m:val="["/>
                          <m:endChr m:val="]"/>
                          <m:ctrlPr>
                            <a:rPr lang="en-ZA" sz="3200" b="1" i="1" dirty="0">
                              <a:solidFill>
                                <a:srgbClr val="66FF33"/>
                              </a:solidFill>
                              <a:latin typeface="Cambria Math" panose="02040503050406030204" pitchFamily="18" charset="0"/>
                              <a:cs typeface="Times New Roman" pitchFamily="18" charset="0"/>
                            </a:rPr>
                          </m:ctrlPr>
                        </m:dPr>
                        <m:e>
                          <m:r>
                            <a:rPr lang="en-ZA" sz="3200" b="1" i="1" dirty="0">
                              <a:solidFill>
                                <a:srgbClr val="66FF33"/>
                              </a:solidFill>
                              <a:latin typeface="Cambria Math"/>
                              <a:cs typeface="Times New Roman" pitchFamily="18" charset="0"/>
                            </a:rPr>
                            <m:t>𝟐</m:t>
                          </m:r>
                          <m:r>
                            <a:rPr lang="en-US" sz="3200" b="1" i="1" dirty="0">
                              <a:solidFill>
                                <a:srgbClr val="66FF33"/>
                              </a:solidFill>
                              <a:latin typeface="Cambria Math"/>
                              <a:cs typeface="Times New Roman" pitchFamily="18" charset="0"/>
                            </a:rPr>
                            <m:t>𝒂</m:t>
                          </m:r>
                          <m:r>
                            <a:rPr lang="en-US" sz="3200" b="1" i="1" dirty="0">
                              <a:solidFill>
                                <a:srgbClr val="66FF33"/>
                              </a:solidFill>
                              <a:latin typeface="Cambria Math"/>
                              <a:cs typeface="Times New Roman" pitchFamily="18" charset="0"/>
                            </a:rPr>
                            <m:t> + </m:t>
                          </m:r>
                          <m:d>
                            <m:dPr>
                              <m:ctrlPr>
                                <a:rPr lang="en-US" sz="3200" b="1" i="1" dirty="0">
                                  <a:solidFill>
                                    <a:srgbClr val="66FF33"/>
                                  </a:solidFill>
                                  <a:latin typeface="Cambria Math" panose="02040503050406030204" pitchFamily="18" charset="0"/>
                                  <a:cs typeface="Times New Roman" pitchFamily="18" charset="0"/>
                                </a:rPr>
                              </m:ctrlPr>
                            </m:dPr>
                            <m:e>
                              <m:r>
                                <a:rPr lang="en-US" sz="3200" b="1" i="1" dirty="0">
                                  <a:solidFill>
                                    <a:srgbClr val="66FF33"/>
                                  </a:solidFill>
                                  <a:latin typeface="Cambria Math"/>
                                  <a:cs typeface="Times New Roman" pitchFamily="18" charset="0"/>
                                </a:rPr>
                                <m:t>𝒏</m:t>
                              </m:r>
                              <m:r>
                                <a:rPr lang="en-US" sz="3200" b="1" i="1" dirty="0">
                                  <a:solidFill>
                                    <a:srgbClr val="66FF33"/>
                                  </a:solidFill>
                                  <a:latin typeface="Cambria Math"/>
                                  <a:cs typeface="Times New Roman" pitchFamily="18" charset="0"/>
                                </a:rPr>
                                <m:t> – </m:t>
                              </m:r>
                              <m:r>
                                <a:rPr lang="en-US" sz="3200" b="1" i="1" dirty="0">
                                  <a:solidFill>
                                    <a:srgbClr val="66FF33"/>
                                  </a:solidFill>
                                  <a:latin typeface="Cambria Math"/>
                                  <a:cs typeface="Times New Roman" pitchFamily="18" charset="0"/>
                                </a:rPr>
                                <m:t>𝟏</m:t>
                              </m:r>
                            </m:e>
                          </m:d>
                          <m:r>
                            <a:rPr lang="en-US" sz="3200" b="1" i="1" dirty="0">
                              <a:solidFill>
                                <a:srgbClr val="66FF33"/>
                              </a:solidFill>
                              <a:latin typeface="Cambria Math"/>
                              <a:cs typeface="Times New Roman" pitchFamily="18" charset="0"/>
                            </a:rPr>
                            <m:t>𝒅</m:t>
                          </m:r>
                        </m:e>
                      </m:d>
                    </m:oMath>
                  </m:oMathPara>
                </a14:m>
                <a:endParaRPr lang="en-ZA" sz="3200" b="1" i="1" dirty="0">
                  <a:solidFill>
                    <a:srgbClr val="66FF33"/>
                  </a:solidFill>
                  <a:latin typeface="Cambria Math"/>
                  <a:cs typeface="Times New Roman" pitchFamily="18" charset="0"/>
                </a:endParaRPr>
              </a:p>
              <a:p>
                <a:pPr>
                  <a:lnSpc>
                    <a:spcPct val="120000"/>
                  </a:lnSpc>
                  <a:buNone/>
                </a:pPr>
                <a14:m>
                  <m:oMathPara xmlns:m="http://schemas.openxmlformats.org/officeDocument/2006/math">
                    <m:oMathParaPr>
                      <m:jc m:val="left"/>
                    </m:oMathParaPr>
                    <m:oMath xmlns:m="http://schemas.openxmlformats.org/officeDocument/2006/math">
                      <m:r>
                        <a:rPr lang="en-ZA" sz="3200" b="1" i="1" dirty="0">
                          <a:solidFill>
                            <a:srgbClr val="66FF33"/>
                          </a:solidFill>
                          <a:latin typeface="Cambria Math"/>
                          <a:cs typeface="Times New Roman" pitchFamily="18" charset="0"/>
                        </a:rPr>
                        <m:t>−</m:t>
                      </m:r>
                      <m:r>
                        <a:rPr lang="en-ZA" sz="3200" b="1" i="1" dirty="0">
                          <a:solidFill>
                            <a:srgbClr val="66FF33"/>
                          </a:solidFill>
                          <a:latin typeface="Cambria Math"/>
                          <a:cs typeface="Times New Roman" pitchFamily="18" charset="0"/>
                        </a:rPr>
                        <m:t>𝟐𝟖</m:t>
                      </m:r>
                      <m:r>
                        <a:rPr lang="en-ZA" sz="3200" b="1" i="1" dirty="0">
                          <a:solidFill>
                            <a:srgbClr val="66FF33"/>
                          </a:solidFill>
                          <a:latin typeface="Cambria Math"/>
                          <a:cs typeface="Times New Roman" pitchFamily="18" charset="0"/>
                        </a:rPr>
                        <m:t>= </m:t>
                      </m:r>
                      <m:f>
                        <m:fPr>
                          <m:ctrlPr>
                            <a:rPr lang="en-US" sz="3200" b="1" i="1" dirty="0">
                              <a:solidFill>
                                <a:srgbClr val="66FF33"/>
                              </a:solidFill>
                              <a:latin typeface="Cambria Math" panose="02040503050406030204" pitchFamily="18" charset="0"/>
                              <a:cs typeface="Times New Roman" pitchFamily="18" charset="0"/>
                            </a:rPr>
                          </m:ctrlPr>
                        </m:fPr>
                        <m:num>
                          <m:r>
                            <a:rPr lang="en-ZA" sz="3200" b="1" i="1" dirty="0">
                              <a:solidFill>
                                <a:srgbClr val="66FF33"/>
                              </a:solidFill>
                              <a:latin typeface="Cambria Math"/>
                              <a:cs typeface="Times New Roman" pitchFamily="18" charset="0"/>
                            </a:rPr>
                            <m:t>𝒏</m:t>
                          </m:r>
                        </m:num>
                        <m:den>
                          <m:r>
                            <a:rPr lang="en-ZA" sz="3200" b="1" i="1" dirty="0">
                              <a:solidFill>
                                <a:srgbClr val="66FF33"/>
                              </a:solidFill>
                              <a:latin typeface="Cambria Math"/>
                              <a:cs typeface="Times New Roman" pitchFamily="18" charset="0"/>
                            </a:rPr>
                            <m:t>𝟐</m:t>
                          </m:r>
                        </m:den>
                      </m:f>
                      <m:r>
                        <a:rPr lang="en-ZA" sz="3200" b="1" i="1" dirty="0">
                          <a:solidFill>
                            <a:srgbClr val="66FF33"/>
                          </a:solidFill>
                          <a:latin typeface="Cambria Math"/>
                          <a:cs typeface="Times New Roman" pitchFamily="18" charset="0"/>
                        </a:rPr>
                        <m:t>[</m:t>
                      </m:r>
                      <m:r>
                        <a:rPr lang="en-ZA" sz="3200" b="1" i="1" dirty="0">
                          <a:solidFill>
                            <a:srgbClr val="66FF33"/>
                          </a:solidFill>
                          <a:latin typeface="Cambria Math"/>
                          <a:cs typeface="Times New Roman" pitchFamily="18" charset="0"/>
                        </a:rPr>
                        <m:t>𝟐</m:t>
                      </m:r>
                      <m:r>
                        <a:rPr lang="en-ZA" sz="3200" b="1" i="1" dirty="0">
                          <a:solidFill>
                            <a:srgbClr val="66FF33"/>
                          </a:solidFill>
                          <a:latin typeface="Cambria Math"/>
                          <a:cs typeface="Times New Roman" pitchFamily="18" charset="0"/>
                        </a:rPr>
                        <m:t>(−</m:t>
                      </m:r>
                      <m:r>
                        <a:rPr lang="en-ZA" sz="3200" b="1" i="1" dirty="0">
                          <a:solidFill>
                            <a:srgbClr val="66FF33"/>
                          </a:solidFill>
                          <a:latin typeface="Cambria Math"/>
                          <a:cs typeface="Times New Roman" pitchFamily="18" charset="0"/>
                        </a:rPr>
                        <m:t>𝟏𝟔</m:t>
                      </m:r>
                      <m:r>
                        <a:rPr lang="en-ZA" sz="3200" b="1" i="1" dirty="0">
                          <a:solidFill>
                            <a:srgbClr val="66FF33"/>
                          </a:solidFill>
                          <a:latin typeface="Cambria Math"/>
                          <a:cs typeface="Times New Roman" pitchFamily="18" charset="0"/>
                        </a:rPr>
                        <m:t>) + </m:t>
                      </m:r>
                      <m:d>
                        <m:dPr>
                          <m:ctrlPr>
                            <a:rPr lang="en-US" sz="3200" b="1" i="1" dirty="0">
                              <a:solidFill>
                                <a:srgbClr val="66FF33"/>
                              </a:solidFill>
                              <a:latin typeface="Cambria Math" panose="02040503050406030204" pitchFamily="18" charset="0"/>
                              <a:cs typeface="Times New Roman" pitchFamily="18" charset="0"/>
                            </a:rPr>
                          </m:ctrlPr>
                        </m:dPr>
                        <m:e>
                          <m:r>
                            <a:rPr lang="en-ZA" sz="3200" b="1" i="1" dirty="0">
                              <a:solidFill>
                                <a:srgbClr val="66FF33"/>
                              </a:solidFill>
                              <a:latin typeface="Cambria Math"/>
                              <a:cs typeface="Times New Roman" pitchFamily="18" charset="0"/>
                            </a:rPr>
                            <m:t>𝒏</m:t>
                          </m:r>
                          <m:r>
                            <a:rPr lang="en-US" sz="3200" b="1" i="1" dirty="0">
                              <a:solidFill>
                                <a:srgbClr val="66FF33"/>
                              </a:solidFill>
                              <a:latin typeface="Cambria Math"/>
                              <a:cs typeface="Times New Roman" pitchFamily="18" charset="0"/>
                            </a:rPr>
                            <m:t> – </m:t>
                          </m:r>
                          <m:r>
                            <a:rPr lang="en-US" sz="3200" b="1" i="1" dirty="0">
                              <a:solidFill>
                                <a:srgbClr val="66FF33"/>
                              </a:solidFill>
                              <a:latin typeface="Cambria Math"/>
                              <a:cs typeface="Times New Roman" pitchFamily="18" charset="0"/>
                            </a:rPr>
                            <m:t>𝟏</m:t>
                          </m:r>
                        </m:e>
                      </m:d>
                      <m:r>
                        <a:rPr lang="en-ZA" sz="3200" b="1" i="1" dirty="0">
                          <a:solidFill>
                            <a:srgbClr val="66FF33"/>
                          </a:solidFill>
                          <a:latin typeface="Cambria Math"/>
                          <a:cs typeface="Times New Roman" pitchFamily="18" charset="0"/>
                        </a:rPr>
                        <m:t>(</m:t>
                      </m:r>
                      <m:r>
                        <a:rPr lang="en-ZA" sz="3200" b="1" i="1" dirty="0">
                          <a:solidFill>
                            <a:srgbClr val="66FF33"/>
                          </a:solidFill>
                          <a:latin typeface="Cambria Math"/>
                          <a:cs typeface="Times New Roman" pitchFamily="18" charset="0"/>
                        </a:rPr>
                        <m:t>𝟒</m:t>
                      </m:r>
                      <m:r>
                        <a:rPr lang="en-ZA" sz="3200" b="1" i="1" dirty="0">
                          <a:solidFill>
                            <a:srgbClr val="66FF33"/>
                          </a:solidFill>
                          <a:latin typeface="Cambria Math"/>
                          <a:cs typeface="Times New Roman" pitchFamily="18" charset="0"/>
                        </a:rPr>
                        <m:t>)]</m:t>
                      </m:r>
                    </m:oMath>
                  </m:oMathPara>
                </a14:m>
                <a:endParaRPr lang="en-US" sz="3200" b="1" dirty="0">
                  <a:solidFill>
                    <a:srgbClr val="66FF33"/>
                  </a:solidFill>
                  <a:latin typeface="Times New Roman" pitchFamily="18" charset="0"/>
                  <a:cs typeface="Times New Roman" pitchFamily="18" charset="0"/>
                </a:endParaRPr>
              </a:p>
              <a:p>
                <a:pPr>
                  <a:lnSpc>
                    <a:spcPct val="120000"/>
                  </a:lnSpc>
                  <a:buNone/>
                </a:pPr>
                <a14:m>
                  <m:oMathPara xmlns:m="http://schemas.openxmlformats.org/officeDocument/2006/math">
                    <m:oMathParaPr>
                      <m:jc m:val="left"/>
                    </m:oMathParaPr>
                    <m:oMath xmlns:m="http://schemas.openxmlformats.org/officeDocument/2006/math">
                      <m:r>
                        <a:rPr lang="en-ZA" sz="3200" b="1" i="1" dirty="0">
                          <a:solidFill>
                            <a:srgbClr val="66FF33"/>
                          </a:solidFill>
                          <a:latin typeface="Cambria Math"/>
                          <a:cs typeface="Times New Roman" pitchFamily="18" charset="0"/>
                        </a:rPr>
                        <m:t>−</m:t>
                      </m:r>
                      <m:r>
                        <a:rPr lang="en-ZA" sz="3200" b="1" i="1" dirty="0">
                          <a:solidFill>
                            <a:srgbClr val="66FF33"/>
                          </a:solidFill>
                          <a:latin typeface="Cambria Math"/>
                          <a:cs typeface="Times New Roman" pitchFamily="18" charset="0"/>
                        </a:rPr>
                        <m:t>𝟓𝟔</m:t>
                      </m:r>
                      <m:r>
                        <a:rPr lang="en-ZA" sz="3200" b="1" i="1" dirty="0">
                          <a:solidFill>
                            <a:srgbClr val="66FF33"/>
                          </a:solidFill>
                          <a:latin typeface="Cambria Math"/>
                          <a:cs typeface="Times New Roman" pitchFamily="18" charset="0"/>
                        </a:rPr>
                        <m:t>=</m:t>
                      </m:r>
                      <m:r>
                        <a:rPr lang="en-ZA" sz="3200" b="1" i="1" dirty="0">
                          <a:solidFill>
                            <a:srgbClr val="66FF33"/>
                          </a:solidFill>
                          <a:latin typeface="Cambria Math"/>
                          <a:cs typeface="Times New Roman" pitchFamily="18" charset="0"/>
                        </a:rPr>
                        <m:t>𝒏</m:t>
                      </m:r>
                      <m:r>
                        <a:rPr lang="en-ZA" sz="3200" b="1" i="1" dirty="0">
                          <a:solidFill>
                            <a:srgbClr val="66FF33"/>
                          </a:solidFill>
                          <a:latin typeface="Cambria Math"/>
                          <a:cs typeface="Times New Roman" pitchFamily="18" charset="0"/>
                        </a:rPr>
                        <m:t>[−</m:t>
                      </m:r>
                      <m:r>
                        <a:rPr lang="en-ZA" sz="3200" b="1" i="1" dirty="0">
                          <a:solidFill>
                            <a:srgbClr val="66FF33"/>
                          </a:solidFill>
                          <a:latin typeface="Cambria Math"/>
                          <a:cs typeface="Times New Roman" pitchFamily="18" charset="0"/>
                        </a:rPr>
                        <m:t>𝟑𝟐</m:t>
                      </m:r>
                      <m:r>
                        <a:rPr lang="en-ZA" sz="3200" b="1" i="1" dirty="0">
                          <a:solidFill>
                            <a:srgbClr val="66FF33"/>
                          </a:solidFill>
                          <a:latin typeface="Cambria Math"/>
                          <a:cs typeface="Times New Roman" pitchFamily="18" charset="0"/>
                        </a:rPr>
                        <m:t>+</m:t>
                      </m:r>
                      <m:r>
                        <a:rPr lang="en-ZA" sz="3200" b="1" i="1" dirty="0">
                          <a:solidFill>
                            <a:srgbClr val="66FF33"/>
                          </a:solidFill>
                          <a:latin typeface="Cambria Math"/>
                          <a:cs typeface="Times New Roman" pitchFamily="18" charset="0"/>
                        </a:rPr>
                        <m:t>𝟒</m:t>
                      </m:r>
                      <m:r>
                        <a:rPr lang="en-ZA" sz="3200" b="1" i="1" dirty="0">
                          <a:solidFill>
                            <a:srgbClr val="66FF33"/>
                          </a:solidFill>
                          <a:latin typeface="Cambria Math"/>
                          <a:cs typeface="Times New Roman" pitchFamily="18" charset="0"/>
                        </a:rPr>
                        <m:t>𝒏</m:t>
                      </m:r>
                      <m:r>
                        <a:rPr lang="en-ZA" sz="3200" b="1" i="1" dirty="0">
                          <a:solidFill>
                            <a:srgbClr val="66FF33"/>
                          </a:solidFill>
                          <a:latin typeface="Cambria Math"/>
                          <a:cs typeface="Times New Roman" pitchFamily="18" charset="0"/>
                        </a:rPr>
                        <m:t> −</m:t>
                      </m:r>
                      <m:r>
                        <a:rPr lang="en-ZA" sz="3200" b="1" i="1" dirty="0">
                          <a:solidFill>
                            <a:srgbClr val="66FF33"/>
                          </a:solidFill>
                          <a:latin typeface="Cambria Math"/>
                          <a:cs typeface="Times New Roman" pitchFamily="18" charset="0"/>
                        </a:rPr>
                        <m:t>𝟒</m:t>
                      </m:r>
                      <m:r>
                        <a:rPr lang="en-ZA" sz="3200" b="1" i="1" dirty="0">
                          <a:solidFill>
                            <a:srgbClr val="66FF33"/>
                          </a:solidFill>
                          <a:latin typeface="Cambria Math"/>
                          <a:cs typeface="Times New Roman" pitchFamily="18" charset="0"/>
                        </a:rPr>
                        <m:t>]</m:t>
                      </m:r>
                    </m:oMath>
                  </m:oMathPara>
                </a14:m>
                <a:endParaRPr lang="en-US" sz="3200" b="1" dirty="0">
                  <a:solidFill>
                    <a:srgbClr val="66FF33"/>
                  </a:solidFill>
                  <a:latin typeface="Times New Roman" pitchFamily="18" charset="0"/>
                  <a:cs typeface="Times New Roman" pitchFamily="18" charset="0"/>
                </a:endParaRPr>
              </a:p>
              <a:p>
                <a:pPr>
                  <a:lnSpc>
                    <a:spcPct val="120000"/>
                  </a:lnSpc>
                  <a:buNone/>
                </a:pPr>
                <a14:m>
                  <m:oMath xmlns:m="http://schemas.openxmlformats.org/officeDocument/2006/math">
                    <m:sSup>
                      <m:sSupPr>
                        <m:ctrlPr>
                          <a:rPr lang="en-ZA" sz="3200" b="1" i="1" dirty="0">
                            <a:solidFill>
                              <a:srgbClr val="66FF33"/>
                            </a:solidFill>
                            <a:latin typeface="Cambria Math" panose="02040503050406030204" pitchFamily="18" charset="0"/>
                            <a:cs typeface="Times New Roman" pitchFamily="18" charset="0"/>
                          </a:rPr>
                        </m:ctrlPr>
                      </m:sSupPr>
                      <m:e>
                        <m:r>
                          <a:rPr lang="en-ZA" sz="3200" b="1" i="1" dirty="0">
                            <a:solidFill>
                              <a:srgbClr val="66FF33"/>
                            </a:solidFill>
                            <a:latin typeface="Cambria Math"/>
                            <a:cs typeface="Times New Roman" pitchFamily="18" charset="0"/>
                          </a:rPr>
                          <m:t>𝟒</m:t>
                        </m:r>
                        <m:r>
                          <a:rPr lang="en-ZA" sz="3200" b="1" i="1" dirty="0">
                            <a:solidFill>
                              <a:srgbClr val="66FF33"/>
                            </a:solidFill>
                            <a:latin typeface="Cambria Math"/>
                            <a:cs typeface="Times New Roman" pitchFamily="18" charset="0"/>
                          </a:rPr>
                          <m:t>𝒏</m:t>
                        </m:r>
                      </m:e>
                      <m:sup>
                        <m:r>
                          <a:rPr lang="en-ZA" sz="3200" b="1" i="1" dirty="0">
                            <a:solidFill>
                              <a:srgbClr val="66FF33"/>
                            </a:solidFill>
                            <a:latin typeface="Cambria Math"/>
                            <a:cs typeface="Times New Roman" pitchFamily="18" charset="0"/>
                          </a:rPr>
                          <m:t>𝟐</m:t>
                        </m:r>
                      </m:sup>
                    </m:sSup>
                    <m:r>
                      <a:rPr lang="en-ZA" sz="3200" b="1" i="1" dirty="0">
                        <a:solidFill>
                          <a:srgbClr val="66FF33"/>
                        </a:solidFill>
                        <a:latin typeface="Cambria Math"/>
                        <a:cs typeface="Times New Roman" pitchFamily="18" charset="0"/>
                      </a:rPr>
                      <m:t> −</m:t>
                    </m:r>
                    <m:r>
                      <a:rPr lang="en-ZA" sz="3200" b="1" i="1" dirty="0">
                        <a:solidFill>
                          <a:srgbClr val="66FF33"/>
                        </a:solidFill>
                        <a:latin typeface="Cambria Math"/>
                        <a:cs typeface="Times New Roman" pitchFamily="18" charset="0"/>
                      </a:rPr>
                      <m:t>𝟑𝟔</m:t>
                    </m:r>
                    <m:r>
                      <a:rPr lang="en-ZA" sz="3200" b="1" i="1" dirty="0">
                        <a:solidFill>
                          <a:srgbClr val="66FF33"/>
                        </a:solidFill>
                        <a:latin typeface="Cambria Math"/>
                        <a:cs typeface="Times New Roman" pitchFamily="18" charset="0"/>
                      </a:rPr>
                      <m:t>𝒏</m:t>
                    </m:r>
                    <m:r>
                      <a:rPr lang="en-ZA" sz="3200" b="1" i="1" dirty="0">
                        <a:solidFill>
                          <a:srgbClr val="66FF33"/>
                        </a:solidFill>
                        <a:latin typeface="Cambria Math"/>
                        <a:cs typeface="Times New Roman" pitchFamily="18" charset="0"/>
                      </a:rPr>
                      <m:t>+</m:t>
                    </m:r>
                    <m:r>
                      <a:rPr lang="en-ZA" sz="3200" b="1" i="1" dirty="0">
                        <a:solidFill>
                          <a:srgbClr val="66FF33"/>
                        </a:solidFill>
                        <a:latin typeface="Cambria Math"/>
                        <a:cs typeface="Times New Roman" pitchFamily="18" charset="0"/>
                      </a:rPr>
                      <m:t>𝟓𝟔</m:t>
                    </m:r>
                  </m:oMath>
                </a14:m>
                <a:r>
                  <a:rPr lang="en-US" sz="3200" b="1" dirty="0">
                    <a:solidFill>
                      <a:srgbClr val="66FF33"/>
                    </a:solidFill>
                    <a:latin typeface="Times New Roman" pitchFamily="18" charset="0"/>
                    <a:cs typeface="Times New Roman" pitchFamily="18" charset="0"/>
                  </a:rPr>
                  <a:t> = 0</a:t>
                </a:r>
              </a:p>
              <a:p>
                <a:pPr>
                  <a:lnSpc>
                    <a:spcPct val="120000"/>
                  </a:lnSpc>
                  <a:buNone/>
                </a:pPr>
                <a14:m>
                  <m:oMath xmlns:m="http://schemas.openxmlformats.org/officeDocument/2006/math">
                    <m:sSup>
                      <m:sSupPr>
                        <m:ctrlPr>
                          <a:rPr lang="en-ZA" sz="3200" b="1" i="1" dirty="0">
                            <a:solidFill>
                              <a:srgbClr val="66FF33"/>
                            </a:solidFill>
                            <a:latin typeface="Cambria Math" panose="02040503050406030204" pitchFamily="18" charset="0"/>
                            <a:cs typeface="Times New Roman" pitchFamily="18" charset="0"/>
                          </a:rPr>
                        </m:ctrlPr>
                      </m:sSupPr>
                      <m:e>
                        <m:r>
                          <a:rPr lang="en-ZA" sz="3200" b="1" i="1" dirty="0">
                            <a:solidFill>
                              <a:srgbClr val="66FF33"/>
                            </a:solidFill>
                            <a:latin typeface="Cambria Math"/>
                            <a:cs typeface="Times New Roman" pitchFamily="18" charset="0"/>
                          </a:rPr>
                          <m:t>𝒏</m:t>
                        </m:r>
                      </m:e>
                      <m:sup>
                        <m:r>
                          <a:rPr lang="en-ZA" sz="3200" b="1" i="1" dirty="0">
                            <a:solidFill>
                              <a:srgbClr val="66FF33"/>
                            </a:solidFill>
                            <a:latin typeface="Cambria Math"/>
                            <a:cs typeface="Times New Roman" pitchFamily="18" charset="0"/>
                          </a:rPr>
                          <m:t>𝟐</m:t>
                        </m:r>
                      </m:sup>
                    </m:sSup>
                    <m:r>
                      <a:rPr lang="en-ZA" sz="3200" b="1" i="1" dirty="0">
                        <a:solidFill>
                          <a:srgbClr val="66FF33"/>
                        </a:solidFill>
                        <a:latin typeface="Cambria Math"/>
                        <a:cs typeface="Times New Roman" pitchFamily="18" charset="0"/>
                      </a:rPr>
                      <m:t> −</m:t>
                    </m:r>
                    <m:r>
                      <a:rPr lang="en-ZA" sz="3200" b="1" i="1" dirty="0">
                        <a:solidFill>
                          <a:srgbClr val="66FF33"/>
                        </a:solidFill>
                        <a:latin typeface="Cambria Math"/>
                        <a:cs typeface="Times New Roman" pitchFamily="18" charset="0"/>
                      </a:rPr>
                      <m:t>𝟗</m:t>
                    </m:r>
                    <m:r>
                      <a:rPr lang="en-ZA" sz="3200" b="1" i="1" dirty="0">
                        <a:solidFill>
                          <a:srgbClr val="66FF33"/>
                        </a:solidFill>
                        <a:latin typeface="Cambria Math"/>
                        <a:cs typeface="Times New Roman" pitchFamily="18" charset="0"/>
                      </a:rPr>
                      <m:t>𝒏</m:t>
                    </m:r>
                    <m:r>
                      <a:rPr lang="en-ZA" sz="3200" b="1" i="1" dirty="0">
                        <a:solidFill>
                          <a:srgbClr val="66FF33"/>
                        </a:solidFill>
                        <a:latin typeface="Cambria Math"/>
                        <a:cs typeface="Times New Roman" pitchFamily="18" charset="0"/>
                      </a:rPr>
                      <m:t>+</m:t>
                    </m:r>
                    <m:r>
                      <a:rPr lang="en-ZA" sz="3200" b="1" i="1" dirty="0">
                        <a:solidFill>
                          <a:srgbClr val="66FF33"/>
                        </a:solidFill>
                        <a:latin typeface="Cambria Math"/>
                        <a:cs typeface="Times New Roman" pitchFamily="18" charset="0"/>
                      </a:rPr>
                      <m:t>𝟏𝟒</m:t>
                    </m:r>
                  </m:oMath>
                </a14:m>
                <a:r>
                  <a:rPr lang="en-US" sz="3200" b="1" dirty="0">
                    <a:solidFill>
                      <a:srgbClr val="66FF33"/>
                    </a:solidFill>
                    <a:latin typeface="Times New Roman" pitchFamily="18" charset="0"/>
                    <a:cs typeface="Times New Roman" pitchFamily="18" charset="0"/>
                  </a:rPr>
                  <a:t> = 0</a:t>
                </a:r>
              </a:p>
              <a:p>
                <a:pPr>
                  <a:lnSpc>
                    <a:spcPct val="120000"/>
                  </a:lnSpc>
                  <a:buNone/>
                </a:pPr>
                <a14:m>
                  <m:oMathPara xmlns:m="http://schemas.openxmlformats.org/officeDocument/2006/math">
                    <m:oMathParaPr>
                      <m:jc m:val="left"/>
                    </m:oMathParaPr>
                    <m:oMath xmlns:m="http://schemas.openxmlformats.org/officeDocument/2006/math">
                      <m:d>
                        <m:dPr>
                          <m:ctrlPr>
                            <a:rPr lang="en-ZA" sz="3200" b="1" i="1">
                              <a:solidFill>
                                <a:srgbClr val="66FF33"/>
                              </a:solidFill>
                              <a:latin typeface="Cambria Math" panose="02040503050406030204" pitchFamily="18" charset="0"/>
                              <a:cs typeface="Times New Roman" pitchFamily="18" charset="0"/>
                            </a:rPr>
                          </m:ctrlPr>
                        </m:dPr>
                        <m:e>
                          <m:r>
                            <a:rPr lang="en-ZA" sz="3200" b="1" i="1">
                              <a:solidFill>
                                <a:srgbClr val="66FF33"/>
                              </a:solidFill>
                              <a:latin typeface="Cambria Math"/>
                              <a:cs typeface="Times New Roman" pitchFamily="18" charset="0"/>
                            </a:rPr>
                            <m:t>𝒏</m:t>
                          </m:r>
                          <m:r>
                            <a:rPr lang="en-ZA" sz="3200" b="1" i="1">
                              <a:solidFill>
                                <a:srgbClr val="66FF33"/>
                              </a:solidFill>
                              <a:latin typeface="Cambria Math"/>
                              <a:cs typeface="Times New Roman" pitchFamily="18" charset="0"/>
                            </a:rPr>
                            <m:t>−</m:t>
                          </m:r>
                          <m:r>
                            <a:rPr lang="en-ZA" sz="3200" b="1" i="1">
                              <a:solidFill>
                                <a:srgbClr val="66FF33"/>
                              </a:solidFill>
                              <a:latin typeface="Cambria Math"/>
                              <a:cs typeface="Times New Roman" pitchFamily="18" charset="0"/>
                            </a:rPr>
                            <m:t>𝟕</m:t>
                          </m:r>
                        </m:e>
                      </m:d>
                      <m:d>
                        <m:dPr>
                          <m:ctrlPr>
                            <a:rPr lang="en-ZA" sz="3200" b="1" i="1">
                              <a:solidFill>
                                <a:srgbClr val="66FF33"/>
                              </a:solidFill>
                              <a:latin typeface="Cambria Math" panose="02040503050406030204" pitchFamily="18" charset="0"/>
                              <a:cs typeface="Times New Roman" pitchFamily="18" charset="0"/>
                            </a:rPr>
                          </m:ctrlPr>
                        </m:dPr>
                        <m:e>
                          <m:r>
                            <a:rPr lang="en-ZA" sz="3200" b="1" i="1">
                              <a:solidFill>
                                <a:srgbClr val="66FF33"/>
                              </a:solidFill>
                              <a:latin typeface="Cambria Math"/>
                              <a:cs typeface="Times New Roman" pitchFamily="18" charset="0"/>
                            </a:rPr>
                            <m:t>𝒏</m:t>
                          </m:r>
                          <m:r>
                            <a:rPr lang="en-ZA" sz="3200" b="1" i="1">
                              <a:solidFill>
                                <a:srgbClr val="66FF33"/>
                              </a:solidFill>
                              <a:latin typeface="Cambria Math"/>
                              <a:cs typeface="Times New Roman" pitchFamily="18" charset="0"/>
                            </a:rPr>
                            <m:t>−</m:t>
                          </m:r>
                          <m:r>
                            <a:rPr lang="en-ZA" sz="3200" b="1" i="1">
                              <a:solidFill>
                                <a:srgbClr val="66FF33"/>
                              </a:solidFill>
                              <a:latin typeface="Cambria Math"/>
                              <a:cs typeface="Times New Roman" pitchFamily="18" charset="0"/>
                            </a:rPr>
                            <m:t>𝟐</m:t>
                          </m:r>
                        </m:e>
                      </m:d>
                      <m:r>
                        <a:rPr lang="en-ZA" sz="3200" b="1" i="1">
                          <a:solidFill>
                            <a:srgbClr val="66FF33"/>
                          </a:solidFill>
                          <a:latin typeface="Cambria Math"/>
                          <a:cs typeface="Times New Roman" pitchFamily="18" charset="0"/>
                        </a:rPr>
                        <m:t>=</m:t>
                      </m:r>
                      <m:r>
                        <a:rPr lang="en-ZA" sz="3200" b="1" i="1">
                          <a:solidFill>
                            <a:srgbClr val="66FF33"/>
                          </a:solidFill>
                          <a:latin typeface="Cambria Math"/>
                          <a:cs typeface="Times New Roman" pitchFamily="18" charset="0"/>
                        </a:rPr>
                        <m:t>𝟎</m:t>
                      </m:r>
                    </m:oMath>
                  </m:oMathPara>
                </a14:m>
                <a:endParaRPr lang="en-US" sz="3200" b="1" dirty="0">
                  <a:solidFill>
                    <a:srgbClr val="66FF33"/>
                  </a:solidFill>
                  <a:latin typeface="Times New Roman" pitchFamily="18" charset="0"/>
                  <a:cs typeface="Times New Roman" pitchFamily="18" charset="0"/>
                </a:endParaRPr>
              </a:p>
              <a:p>
                <a:pPr>
                  <a:lnSpc>
                    <a:spcPct val="120000"/>
                  </a:lnSpc>
                  <a:buNone/>
                </a:pPr>
                <a14:m>
                  <m:oMath xmlns:m="http://schemas.openxmlformats.org/officeDocument/2006/math">
                    <m:r>
                      <a:rPr lang="en-ZA" sz="3200" b="1" i="1">
                        <a:solidFill>
                          <a:srgbClr val="66FF33"/>
                        </a:solidFill>
                        <a:latin typeface="Cambria Math"/>
                        <a:cs typeface="Times New Roman" pitchFamily="18" charset="0"/>
                      </a:rPr>
                      <m:t>𝒏</m:t>
                    </m:r>
                    <m:r>
                      <a:rPr lang="en-ZA" sz="3200" b="1" i="1">
                        <a:solidFill>
                          <a:srgbClr val="66FF33"/>
                        </a:solidFill>
                        <a:latin typeface="Cambria Math"/>
                        <a:cs typeface="Times New Roman" pitchFamily="18" charset="0"/>
                      </a:rPr>
                      <m:t>=</m:t>
                    </m:r>
                    <m:r>
                      <a:rPr lang="en-ZA" sz="3200" b="1" i="1">
                        <a:solidFill>
                          <a:srgbClr val="66FF33"/>
                        </a:solidFill>
                        <a:latin typeface="Cambria Math"/>
                        <a:cs typeface="Times New Roman" pitchFamily="18" charset="0"/>
                      </a:rPr>
                      <m:t>𝟕</m:t>
                    </m:r>
                    <m:r>
                      <a:rPr lang="en-ZA" sz="3200" b="1" i="1">
                        <a:solidFill>
                          <a:srgbClr val="66FF33"/>
                        </a:solidFill>
                        <a:latin typeface="Cambria Math"/>
                        <a:cs typeface="Times New Roman" pitchFamily="18" charset="0"/>
                      </a:rPr>
                      <m:t>  </m:t>
                    </m:r>
                    <m:r>
                      <a:rPr lang="en-ZA" sz="3200" b="1" i="1">
                        <a:solidFill>
                          <a:srgbClr val="66FF33"/>
                        </a:solidFill>
                        <a:latin typeface="Cambria Math"/>
                        <a:cs typeface="Times New Roman" pitchFamily="18" charset="0"/>
                      </a:rPr>
                      <m:t>𝒐𝒓</m:t>
                    </m:r>
                    <m:r>
                      <a:rPr lang="en-ZA" sz="3200" b="1" i="1">
                        <a:solidFill>
                          <a:srgbClr val="66FF33"/>
                        </a:solidFill>
                        <a:latin typeface="Cambria Math"/>
                        <a:cs typeface="Times New Roman" pitchFamily="18" charset="0"/>
                      </a:rPr>
                      <m:t>  </m:t>
                    </m:r>
                    <m:r>
                      <a:rPr lang="en-ZA" sz="3200" b="1" i="1">
                        <a:solidFill>
                          <a:srgbClr val="66FF33"/>
                        </a:solidFill>
                        <a:latin typeface="Cambria Math"/>
                        <a:cs typeface="Times New Roman" pitchFamily="18" charset="0"/>
                      </a:rPr>
                      <m:t>𝒏</m:t>
                    </m:r>
                    <m:r>
                      <a:rPr lang="en-ZA" sz="3200" b="1" i="1">
                        <a:solidFill>
                          <a:srgbClr val="66FF33"/>
                        </a:solidFill>
                        <a:latin typeface="Cambria Math"/>
                        <a:cs typeface="Times New Roman" pitchFamily="18" charset="0"/>
                      </a:rPr>
                      <m:t>=</m:t>
                    </m:r>
                    <m:r>
                      <a:rPr lang="en-ZA" sz="3200" b="1" i="1">
                        <a:solidFill>
                          <a:srgbClr val="66FF33"/>
                        </a:solidFill>
                        <a:latin typeface="Cambria Math"/>
                        <a:cs typeface="Times New Roman" pitchFamily="18" charset="0"/>
                      </a:rPr>
                      <m:t>𝟐</m:t>
                    </m:r>
                  </m:oMath>
                </a14:m>
                <a:r>
                  <a:rPr lang="en-US" sz="3200" b="1" dirty="0">
                    <a:solidFill>
                      <a:srgbClr val="66FF33"/>
                    </a:solidFill>
                    <a:latin typeface="Times New Roman" pitchFamily="18" charset="0"/>
                    <a:cs typeface="Times New Roman" pitchFamily="18" charset="0"/>
                  </a:rPr>
                  <a:t>    </a:t>
                </a:r>
                <a14:m>
                  <m:oMath xmlns:m="http://schemas.openxmlformats.org/officeDocument/2006/math">
                    <m:r>
                      <a:rPr lang="en-ZA" sz="3200" b="1" dirty="0">
                        <a:solidFill>
                          <a:srgbClr val="66FF33"/>
                        </a:solidFill>
                        <a:latin typeface="Cambria Math"/>
                        <a:ea typeface="Cambria Math"/>
                        <a:cs typeface="Times New Roman" pitchFamily="18" charset="0"/>
                      </a:rPr>
                      <m:t>  </m:t>
                    </m:r>
                    <m:r>
                      <a:rPr lang="en-US" sz="3200" b="1" i="1" dirty="0">
                        <a:solidFill>
                          <a:schemeClr val="tx1"/>
                        </a:solidFill>
                        <a:latin typeface="Cambria Math"/>
                        <a:ea typeface="Cambria Math"/>
                        <a:cs typeface="Times New Roman" pitchFamily="18" charset="0"/>
                      </a:rPr>
                      <m:t>∴</m:t>
                    </m:r>
                    <m:r>
                      <a:rPr lang="en-ZA" sz="3200" b="1" i="1" dirty="0">
                        <a:solidFill>
                          <a:schemeClr val="tx1"/>
                        </a:solidFill>
                        <a:latin typeface="Cambria Math"/>
                        <a:ea typeface="Cambria Math"/>
                        <a:cs typeface="Times New Roman" pitchFamily="18" charset="0"/>
                      </a:rPr>
                      <m:t>𝑶𝒕𝒉𝒆𝒓</m:t>
                    </m:r>
                    <m:r>
                      <a:rPr lang="en-ZA" sz="3200" b="1" i="1" dirty="0">
                        <a:solidFill>
                          <a:schemeClr val="tx1"/>
                        </a:solidFill>
                        <a:latin typeface="Cambria Math"/>
                        <a:ea typeface="Cambria Math"/>
                        <a:cs typeface="Times New Roman" pitchFamily="18" charset="0"/>
                      </a:rPr>
                      <m:t> </m:t>
                    </m:r>
                    <m:r>
                      <a:rPr lang="en-ZA" sz="3200" b="1" i="1" dirty="0">
                        <a:solidFill>
                          <a:schemeClr val="tx1"/>
                        </a:solidFill>
                        <a:latin typeface="Cambria Math"/>
                        <a:ea typeface="Cambria Math"/>
                        <a:cs typeface="Times New Roman" pitchFamily="18" charset="0"/>
                      </a:rPr>
                      <m:t>𝒗𝒂𝒍𝒖𝒆</m:t>
                    </m:r>
                    <m:r>
                      <a:rPr lang="en-ZA" sz="3200" b="1" i="1" dirty="0">
                        <a:solidFill>
                          <a:schemeClr val="tx1"/>
                        </a:solidFill>
                        <a:latin typeface="Cambria Math"/>
                        <a:ea typeface="Cambria Math"/>
                        <a:cs typeface="Times New Roman" pitchFamily="18" charset="0"/>
                      </a:rPr>
                      <m:t> </m:t>
                    </m:r>
                    <m:r>
                      <a:rPr lang="en-ZA" sz="3200" b="1" i="1" dirty="0">
                        <a:solidFill>
                          <a:schemeClr val="tx1"/>
                        </a:solidFill>
                        <a:latin typeface="Cambria Math"/>
                        <a:ea typeface="Cambria Math"/>
                        <a:cs typeface="Times New Roman" pitchFamily="18" charset="0"/>
                      </a:rPr>
                      <m:t>𝒇𝒐𝒓</m:t>
                    </m:r>
                    <m:r>
                      <a:rPr lang="en-ZA" sz="3200" b="1" i="1" dirty="0">
                        <a:solidFill>
                          <a:schemeClr val="tx1"/>
                        </a:solidFill>
                        <a:latin typeface="Cambria Math"/>
                        <a:ea typeface="Cambria Math"/>
                        <a:cs typeface="Times New Roman" pitchFamily="18" charset="0"/>
                      </a:rPr>
                      <m:t> </m:t>
                    </m:r>
                    <m:r>
                      <a:rPr lang="en-ZA" sz="3200" b="1" i="1" dirty="0">
                        <a:solidFill>
                          <a:schemeClr val="tx1"/>
                        </a:solidFill>
                        <a:latin typeface="Cambria Math"/>
                        <a:ea typeface="Cambria Math"/>
                        <a:cs typeface="Times New Roman" pitchFamily="18" charset="0"/>
                      </a:rPr>
                      <m:t>𝒏</m:t>
                    </m:r>
                    <m:r>
                      <a:rPr lang="en-ZA" sz="3200" b="1" i="1" dirty="0">
                        <a:solidFill>
                          <a:schemeClr val="tx1"/>
                        </a:solidFill>
                        <a:latin typeface="Cambria Math"/>
                        <a:ea typeface="Cambria Math"/>
                        <a:cs typeface="Times New Roman" pitchFamily="18" charset="0"/>
                      </a:rPr>
                      <m:t>=</m:t>
                    </m:r>
                    <m:r>
                      <a:rPr lang="en-ZA" sz="3200" b="1" i="1" dirty="0">
                        <a:solidFill>
                          <a:schemeClr val="tx1"/>
                        </a:solidFill>
                        <a:latin typeface="Cambria Math"/>
                        <a:ea typeface="Cambria Math"/>
                        <a:cs typeface="Times New Roman" pitchFamily="18" charset="0"/>
                      </a:rPr>
                      <m:t>𝟕</m:t>
                    </m:r>
                    <m:r>
                      <a:rPr lang="en-ZA" sz="3200" b="1" i="1" dirty="0">
                        <a:solidFill>
                          <a:schemeClr val="tx1"/>
                        </a:solidFill>
                        <a:latin typeface="Cambria Math"/>
                        <a:ea typeface="Cambria Math"/>
                        <a:cs typeface="Times New Roman" pitchFamily="18" charset="0"/>
                      </a:rPr>
                      <m:t>.</m:t>
                    </m:r>
                  </m:oMath>
                </a14:m>
                <a:endParaRPr lang="en-US" sz="3200" b="1" dirty="0">
                  <a:solidFill>
                    <a:schemeClr val="tx1"/>
                  </a:solidFill>
                  <a:latin typeface="Times New Roman" pitchFamily="18" charset="0"/>
                  <a:cs typeface="Times New Roman" pitchFamily="18" charset="0"/>
                </a:endParaRPr>
              </a:p>
              <a:p>
                <a:pPr>
                  <a:lnSpc>
                    <a:spcPct val="120000"/>
                  </a:lnSpc>
                  <a:buNone/>
                </a:pPr>
                <a:endParaRPr lang="en-US" sz="3200" b="1" dirty="0">
                  <a:solidFill>
                    <a:srgbClr val="66FF33"/>
                  </a:solidFill>
                  <a:latin typeface="Times New Roman" pitchFamily="18" charset="0"/>
                  <a:cs typeface="Times New Roman" pitchFamily="18" charset="0"/>
                </a:endParaRPr>
              </a:p>
              <a:p>
                <a:pPr>
                  <a:lnSpc>
                    <a:spcPct val="120000"/>
                  </a:lnSpc>
                  <a:buNone/>
                </a:pPr>
                <a:r>
                  <a:rPr lang="en-US" sz="3200" b="1" dirty="0">
                    <a:solidFill>
                      <a:srgbClr val="66FF33"/>
                    </a:solidFill>
                    <a:latin typeface="Times New Roman" pitchFamily="18" charset="0"/>
                    <a:cs typeface="Times New Roman" pitchFamily="18" charset="0"/>
                  </a:rPr>
                  <a:t> </a:t>
                </a:r>
              </a:p>
              <a:p>
                <a:pPr>
                  <a:lnSpc>
                    <a:spcPct val="90000"/>
                  </a:lnSpc>
                  <a:buNone/>
                </a:pPr>
                <a:r>
                  <a:rPr lang="en-US" sz="3200" b="1" dirty="0">
                    <a:solidFill>
                      <a:srgbClr val="66FF33"/>
                    </a:solidFill>
                    <a:latin typeface="Times New Roman" pitchFamily="18" charset="0"/>
                    <a:cs typeface="Times New Roman" pitchFamily="18" charset="0"/>
                  </a:rPr>
                  <a:t>                                                                </a:t>
                </a:r>
              </a:p>
              <a:p>
                <a:pPr>
                  <a:lnSpc>
                    <a:spcPct val="90000"/>
                  </a:lnSpc>
                  <a:buFontTx/>
                  <a:buNone/>
                </a:pPr>
                <a:endParaRPr lang="en-US" sz="3200" b="1" dirty="0">
                  <a:solidFill>
                    <a:srgbClr val="66FF33"/>
                  </a:solidFill>
                  <a:latin typeface="Times New Roman" pitchFamily="18" charset="0"/>
                  <a:cs typeface="Times New Roman" pitchFamily="18" charset="0"/>
                </a:endParaRPr>
              </a:p>
              <a:p>
                <a:pPr>
                  <a:lnSpc>
                    <a:spcPct val="90000"/>
                  </a:lnSpc>
                  <a:buFontTx/>
                  <a:buNone/>
                </a:pPr>
                <a:endParaRPr lang="en-US" sz="3200" b="1" dirty="0">
                  <a:solidFill>
                    <a:srgbClr val="66FF33"/>
                  </a:solidFill>
                  <a:latin typeface="Times New Roman" pitchFamily="18" charset="0"/>
                  <a:cs typeface="Times New Roman" pitchFamily="18" charset="0"/>
                </a:endParaRPr>
              </a:p>
              <a:p>
                <a:pPr>
                  <a:lnSpc>
                    <a:spcPct val="90000"/>
                  </a:lnSpc>
                  <a:buFontTx/>
                  <a:buNone/>
                </a:pPr>
                <a:endParaRPr lang="en-US" sz="3200" b="1" dirty="0">
                  <a:solidFill>
                    <a:schemeClr val="tx1"/>
                  </a:solidFill>
                  <a:latin typeface="Times New Roman" pitchFamily="18" charset="0"/>
                  <a:cs typeface="Times New Roman" pitchFamily="18" charset="0"/>
                </a:endParaRPr>
              </a:p>
              <a:p>
                <a:pPr>
                  <a:lnSpc>
                    <a:spcPct val="90000"/>
                  </a:lnSpc>
                  <a:buFontTx/>
                  <a:buNone/>
                </a:pPr>
                <a:endParaRPr lang="en-US" sz="3200" b="1" dirty="0">
                  <a:solidFill>
                    <a:schemeClr val="tx1"/>
                  </a:solidFill>
                  <a:latin typeface="Times New Roman" pitchFamily="18" charset="0"/>
                  <a:cs typeface="Times New Roman" pitchFamily="18" charset="0"/>
                </a:endParaRPr>
              </a:p>
            </p:txBody>
          </p:sp>
        </mc:Choice>
        <mc:Fallback xmlns="">
          <p:sp>
            <p:nvSpPr>
              <p:cNvPr id="4" name="Rectangle 3"/>
              <p:cNvSpPr txBox="1">
                <a:spLocks noRot="1" noChangeAspect="1" noMove="1" noResize="1" noEditPoints="1" noAdjustHandles="1" noChangeArrowheads="1" noChangeShapeType="1" noTextEdit="1"/>
              </p:cNvSpPr>
              <p:nvPr/>
            </p:nvSpPr>
            <p:spPr>
              <a:xfrm>
                <a:off x="1847528" y="260648"/>
                <a:ext cx="8640960" cy="6336704"/>
              </a:xfrm>
              <a:prstGeom prst="rect">
                <a:avLst/>
              </a:prstGeom>
              <a:blipFill>
                <a:blip r:embed="rId2"/>
                <a:stretch>
                  <a:fillRect/>
                </a:stretch>
              </a:blipFill>
            </p:spPr>
            <p:txBody>
              <a:bodyPr/>
              <a:lstStyle/>
              <a:p>
                <a:r>
                  <a:rPr lang="en-ZA">
                    <a:noFill/>
                  </a:rPr>
                  <a:t> </a:t>
                </a:r>
              </a:p>
            </p:txBody>
          </p:sp>
        </mc:Fallback>
      </mc:AlternateContent>
      <p:sp>
        <p:nvSpPr>
          <p:cNvPr id="3" name="TextBox 2"/>
          <p:cNvSpPr txBox="1">
            <a:spLocks noChangeArrowheads="1"/>
          </p:cNvSpPr>
          <p:nvPr/>
        </p:nvSpPr>
        <p:spPr bwMode="auto">
          <a:xfrm>
            <a:off x="8760296" y="4509121"/>
            <a:ext cx="1428750" cy="830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en-US" sz="2400" dirty="0">
                <a:hlinkClick r:id="rId3"/>
              </a:rPr>
              <a:t>Sigma Notation</a:t>
            </a:r>
            <a:endParaRPr lang="en-US" sz="2400" dirty="0"/>
          </a:p>
        </p:txBody>
      </p:sp>
    </p:spTree>
    <p:extLst>
      <p:ext uri="{BB962C8B-B14F-4D97-AF65-F5344CB8AC3E}">
        <p14:creationId xmlns:p14="http://schemas.microsoft.com/office/powerpoint/2010/main" val="242118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additive="base">
                                        <p:cTn id="1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 calcmode="lin" valueType="num">
                                      <p:cBhvr additive="base">
                                        <p:cTn id="1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1000"/>
                                        <p:tgtEl>
                                          <p:spTgt spid="4">
                                            <p:txEl>
                                              <p:pRg st="5" end="5"/>
                                            </p:txEl>
                                          </p:spTgt>
                                        </p:tgtEl>
                                      </p:cBhvr>
                                    </p:animEffect>
                                    <p:anim calcmode="lin" valueType="num">
                                      <p:cBhvr>
                                        <p:cTn id="2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1000"/>
                                        <p:tgtEl>
                                          <p:spTgt spid="4">
                                            <p:txEl>
                                              <p:pRg st="6" end="6"/>
                                            </p:txEl>
                                          </p:spTgt>
                                        </p:tgtEl>
                                      </p:cBhvr>
                                    </p:animEffect>
                                    <p:anim calcmode="lin" valueType="num">
                                      <p:cBhvr>
                                        <p:cTn id="2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1000"/>
                                        <p:tgtEl>
                                          <p:spTgt spid="4">
                                            <p:txEl>
                                              <p:pRg st="7" end="7"/>
                                            </p:txEl>
                                          </p:spTgt>
                                        </p:tgtEl>
                                      </p:cBhvr>
                                    </p:animEffect>
                                    <p:anim calcmode="lin" valueType="num">
                                      <p:cBhvr>
                                        <p:cTn id="3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1000"/>
                                        <p:tgtEl>
                                          <p:spTgt spid="4">
                                            <p:txEl>
                                              <p:pRg st="8" end="8"/>
                                            </p:txEl>
                                          </p:spTgt>
                                        </p:tgtEl>
                                      </p:cBhvr>
                                    </p:animEffect>
                                    <p:anim calcmode="lin" valueType="num">
                                      <p:cBhvr>
                                        <p:cTn id="3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8" end="8"/>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1000"/>
                                        <p:tgtEl>
                                          <p:spTgt spid="4">
                                            <p:txEl>
                                              <p:pRg st="9" end="9"/>
                                            </p:txEl>
                                          </p:spTgt>
                                        </p:tgtEl>
                                      </p:cBhvr>
                                    </p:animEffect>
                                    <p:anim calcmode="lin" valueType="num">
                                      <p:cBhvr>
                                        <p:cTn id="4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txBox="1">
                <a:spLocks noChangeArrowheads="1"/>
              </p:cNvSpPr>
              <p:nvPr/>
            </p:nvSpPr>
            <p:spPr>
              <a:xfrm>
                <a:off x="1294228" y="260648"/>
                <a:ext cx="9194260" cy="5704054"/>
              </a:xfrm>
              <a:prstGeom prst="rect">
                <a:avLst/>
              </a:prstGeom>
              <a:ln>
                <a:solidFill>
                  <a:srgbClr val="002060"/>
                </a:solidFill>
              </a:ln>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nSpc>
                    <a:spcPct val="150000"/>
                  </a:lnSpc>
                  <a:buClr>
                    <a:srgbClr val="759AA5">
                      <a:lumMod val="60000"/>
                      <a:lumOff val="40000"/>
                    </a:srgbClr>
                  </a:buClr>
                  <a:buNone/>
                  <a:defRPr/>
                </a:pPr>
                <a:r>
                  <a:rPr lang="en-US" sz="3200" b="1" dirty="0">
                    <a:solidFill>
                      <a:srgbClr val="FF9900"/>
                    </a:solidFill>
                    <a:latin typeface="Times New Roman" pitchFamily="18" charset="0"/>
                    <a:cs typeface="Times New Roman" pitchFamily="18" charset="0"/>
                  </a:rPr>
                  <a:t>THEORY:</a:t>
                </a:r>
              </a:p>
              <a:p>
                <a:pPr marL="0" indent="0">
                  <a:lnSpc>
                    <a:spcPct val="150000"/>
                  </a:lnSpc>
                  <a:buClr>
                    <a:srgbClr val="759AA5">
                      <a:lumMod val="60000"/>
                      <a:lumOff val="40000"/>
                    </a:srgbClr>
                  </a:buClr>
                  <a:buNone/>
                  <a:defRPr/>
                </a:pPr>
                <a14:m>
                  <m:oMathPara xmlns:m="http://schemas.openxmlformats.org/officeDocument/2006/math">
                    <m:oMathParaPr>
                      <m:jc m:val="centerGroup"/>
                    </m:oMathParaPr>
                    <m:oMath xmlns:m="http://schemas.openxmlformats.org/officeDocument/2006/math">
                      <m:sSub>
                        <m:sSubPr>
                          <m:ctrlPr>
                            <a:rPr lang="en-ZA" sz="3200" b="1" i="1">
                              <a:solidFill>
                                <a:srgbClr val="FFC000"/>
                              </a:solidFill>
                              <a:latin typeface="Cambria Math" panose="02040503050406030204" pitchFamily="18" charset="0"/>
                              <a:cs typeface="Times New Roman" pitchFamily="18" charset="0"/>
                            </a:rPr>
                          </m:ctrlPr>
                        </m:sSubPr>
                        <m:e>
                          <m:r>
                            <a:rPr lang="en-ZA" sz="3200" b="1" i="1">
                              <a:solidFill>
                                <a:srgbClr val="FFC000"/>
                              </a:solidFill>
                              <a:latin typeface="Cambria Math" panose="02040503050406030204" pitchFamily="18" charset="0"/>
                              <a:cs typeface="Times New Roman" pitchFamily="18" charset="0"/>
                            </a:rPr>
                            <m:t>𝑻</m:t>
                          </m:r>
                        </m:e>
                        <m:sub>
                          <m:r>
                            <a:rPr lang="en-ZA" sz="3200" b="1" i="1">
                              <a:solidFill>
                                <a:srgbClr val="FFC000"/>
                              </a:solidFill>
                              <a:latin typeface="Cambria Math" panose="02040503050406030204" pitchFamily="18" charset="0"/>
                              <a:cs typeface="Times New Roman" pitchFamily="18" charset="0"/>
                            </a:rPr>
                            <m:t>𝒏</m:t>
                          </m:r>
                        </m:sub>
                      </m:sSub>
                      <m:r>
                        <a:rPr lang="en-ZA" sz="3200" b="1" i="1">
                          <a:solidFill>
                            <a:srgbClr val="FFC000"/>
                          </a:solidFill>
                          <a:latin typeface="Cambria Math" panose="02040503050406030204" pitchFamily="18" charset="0"/>
                          <a:cs typeface="Times New Roman" pitchFamily="18" charset="0"/>
                        </a:rPr>
                        <m:t>= </m:t>
                      </m:r>
                      <m:sSub>
                        <m:sSubPr>
                          <m:ctrlPr>
                            <a:rPr lang="en-ZA" sz="3200" b="1" i="1">
                              <a:solidFill>
                                <a:srgbClr val="FFC000"/>
                              </a:solidFill>
                              <a:latin typeface="Cambria Math" panose="02040503050406030204" pitchFamily="18" charset="0"/>
                              <a:cs typeface="Times New Roman" pitchFamily="18" charset="0"/>
                            </a:rPr>
                          </m:ctrlPr>
                        </m:sSubPr>
                        <m:e>
                          <m:r>
                            <a:rPr lang="en-ZA" sz="3200" b="1" i="1">
                              <a:solidFill>
                                <a:srgbClr val="FFC000"/>
                              </a:solidFill>
                              <a:latin typeface="Cambria Math" panose="02040503050406030204" pitchFamily="18" charset="0"/>
                              <a:cs typeface="Times New Roman" pitchFamily="18" charset="0"/>
                            </a:rPr>
                            <m:t>𝑺</m:t>
                          </m:r>
                        </m:e>
                        <m:sub>
                          <m:r>
                            <a:rPr lang="en-ZA" sz="3200" b="1" i="1">
                              <a:solidFill>
                                <a:srgbClr val="FFC000"/>
                              </a:solidFill>
                              <a:latin typeface="Cambria Math" panose="02040503050406030204" pitchFamily="18" charset="0"/>
                              <a:cs typeface="Times New Roman" pitchFamily="18" charset="0"/>
                            </a:rPr>
                            <m:t>𝒏</m:t>
                          </m:r>
                        </m:sub>
                      </m:sSub>
                      <m:r>
                        <a:rPr lang="en-ZA" sz="3200" b="1" i="1">
                          <a:solidFill>
                            <a:srgbClr val="FFC000"/>
                          </a:solidFill>
                          <a:latin typeface="Cambria Math" panose="02040503050406030204" pitchFamily="18" charset="0"/>
                          <a:cs typeface="Times New Roman" pitchFamily="18" charset="0"/>
                        </a:rPr>
                        <m:t>−</m:t>
                      </m:r>
                      <m:sSub>
                        <m:sSubPr>
                          <m:ctrlPr>
                            <a:rPr lang="en-ZA" sz="3200" b="1" i="1">
                              <a:solidFill>
                                <a:srgbClr val="FFC000"/>
                              </a:solidFill>
                              <a:latin typeface="Cambria Math" panose="02040503050406030204" pitchFamily="18" charset="0"/>
                              <a:cs typeface="Times New Roman" pitchFamily="18" charset="0"/>
                            </a:rPr>
                          </m:ctrlPr>
                        </m:sSubPr>
                        <m:e>
                          <m:r>
                            <a:rPr lang="en-ZA" sz="3200" b="1" i="1">
                              <a:solidFill>
                                <a:srgbClr val="FFC000"/>
                              </a:solidFill>
                              <a:latin typeface="Cambria Math" panose="02040503050406030204" pitchFamily="18" charset="0"/>
                              <a:cs typeface="Times New Roman" pitchFamily="18" charset="0"/>
                            </a:rPr>
                            <m:t>𝑺</m:t>
                          </m:r>
                        </m:e>
                        <m:sub>
                          <m:r>
                            <a:rPr lang="en-ZA" sz="3200" b="1" i="1">
                              <a:solidFill>
                                <a:srgbClr val="FFC000"/>
                              </a:solidFill>
                              <a:latin typeface="Cambria Math" panose="02040503050406030204" pitchFamily="18" charset="0"/>
                              <a:cs typeface="Times New Roman" pitchFamily="18" charset="0"/>
                            </a:rPr>
                            <m:t>𝒏</m:t>
                          </m:r>
                          <m:r>
                            <a:rPr lang="en-ZA" sz="3200" b="1" i="1">
                              <a:solidFill>
                                <a:srgbClr val="FFC000"/>
                              </a:solidFill>
                              <a:latin typeface="Cambria Math" panose="02040503050406030204" pitchFamily="18" charset="0"/>
                              <a:cs typeface="Times New Roman" pitchFamily="18" charset="0"/>
                            </a:rPr>
                            <m:t>−</m:t>
                          </m:r>
                          <m:r>
                            <a:rPr lang="en-ZA" sz="3200" b="1" i="1">
                              <a:solidFill>
                                <a:srgbClr val="FFC000"/>
                              </a:solidFill>
                              <a:latin typeface="Cambria Math" panose="02040503050406030204" pitchFamily="18" charset="0"/>
                              <a:cs typeface="Times New Roman" pitchFamily="18" charset="0"/>
                            </a:rPr>
                            <m:t>𝟏</m:t>
                          </m:r>
                        </m:sub>
                      </m:sSub>
                    </m:oMath>
                  </m:oMathPara>
                </a14:m>
                <a:endParaRPr lang="en-US" sz="3200" b="1" dirty="0">
                  <a:solidFill>
                    <a:srgbClr val="FFC000"/>
                  </a:solidFill>
                  <a:latin typeface="Times New Roman" pitchFamily="18" charset="0"/>
                  <a:cs typeface="Times New Roman" pitchFamily="18" charset="0"/>
                </a:endParaRPr>
              </a:p>
              <a:p>
                <a:pPr>
                  <a:lnSpc>
                    <a:spcPct val="150000"/>
                  </a:lnSpc>
                  <a:buClr>
                    <a:srgbClr val="759AA5">
                      <a:lumMod val="60000"/>
                      <a:lumOff val="40000"/>
                    </a:srgbClr>
                  </a:buClr>
                  <a:defRPr/>
                </a:pPr>
                <a:endParaRPr lang="en-US" sz="1100" b="1" dirty="0">
                  <a:solidFill>
                    <a:srgbClr val="FFC000"/>
                  </a:solidFill>
                  <a:latin typeface="Times New Roman" pitchFamily="18" charset="0"/>
                  <a:cs typeface="Times New Roman" pitchFamily="18" charset="0"/>
                </a:endParaRPr>
              </a:p>
              <a:p>
                <a:pPr>
                  <a:lnSpc>
                    <a:spcPct val="150000"/>
                  </a:lnSpc>
                  <a:buClr>
                    <a:srgbClr val="759AA5">
                      <a:lumMod val="60000"/>
                      <a:lumOff val="40000"/>
                    </a:srgbClr>
                  </a:buClr>
                  <a:defRPr/>
                </a:pPr>
                <a:endParaRPr lang="en-US" sz="1100" b="1" dirty="0">
                  <a:solidFill>
                    <a:srgbClr val="FFC000"/>
                  </a:solidFill>
                  <a:latin typeface="Times New Roman" pitchFamily="18" charset="0"/>
                  <a:cs typeface="Times New Roman" pitchFamily="18" charset="0"/>
                </a:endParaRPr>
              </a:p>
              <a:p>
                <a:pPr>
                  <a:lnSpc>
                    <a:spcPct val="150000"/>
                  </a:lnSpc>
                  <a:buClr>
                    <a:srgbClr val="759AA5">
                      <a:lumMod val="60000"/>
                      <a:lumOff val="40000"/>
                    </a:srgbClr>
                  </a:buClr>
                  <a:defRPr/>
                </a:pPr>
                <a:endParaRPr lang="en-US" sz="1100" b="1" dirty="0">
                  <a:solidFill>
                    <a:srgbClr val="FFC000"/>
                  </a:solidFill>
                  <a:latin typeface="Times New Roman" pitchFamily="18" charset="0"/>
                  <a:cs typeface="Times New Roman" pitchFamily="18" charset="0"/>
                </a:endParaRPr>
              </a:p>
              <a:p>
                <a:pPr>
                  <a:lnSpc>
                    <a:spcPct val="150000"/>
                  </a:lnSpc>
                  <a:buClr>
                    <a:srgbClr val="759AA5">
                      <a:lumMod val="60000"/>
                      <a:lumOff val="40000"/>
                    </a:srgbClr>
                  </a:buClr>
                  <a:defRPr/>
                </a:pPr>
                <a:endParaRPr lang="en-US" sz="1100" b="1" dirty="0">
                  <a:solidFill>
                    <a:srgbClr val="FFC000"/>
                  </a:solidFill>
                  <a:latin typeface="Times New Roman" pitchFamily="18" charset="0"/>
                  <a:cs typeface="Times New Roman" pitchFamily="18" charset="0"/>
                </a:endParaRPr>
              </a:p>
            </p:txBody>
          </p:sp>
        </mc:Choice>
        <mc:Fallback xmlns="">
          <p:sp>
            <p:nvSpPr>
              <p:cNvPr id="4" name="Rectangle 3"/>
              <p:cNvSpPr txBox="1">
                <a:spLocks noRot="1" noChangeAspect="1" noMove="1" noResize="1" noEditPoints="1" noAdjustHandles="1" noChangeArrowheads="1" noChangeShapeType="1" noTextEdit="1"/>
              </p:cNvSpPr>
              <p:nvPr/>
            </p:nvSpPr>
            <p:spPr>
              <a:xfrm>
                <a:off x="1294228" y="260648"/>
                <a:ext cx="9194260" cy="5704054"/>
              </a:xfrm>
              <a:prstGeom prst="rect">
                <a:avLst/>
              </a:prstGeom>
              <a:blipFill rotWithShape="0">
                <a:blip r:embed="rId2"/>
                <a:stretch>
                  <a:fillRect l="-1588"/>
                </a:stretch>
              </a:blipFill>
              <a:ln>
                <a:solidFill>
                  <a:srgbClr val="002060"/>
                </a:solidFill>
              </a:ln>
            </p:spPr>
            <p:txBody>
              <a:bodyPr/>
              <a:lstStyle/>
              <a:p>
                <a:r>
                  <a:rPr lang="en-GB">
                    <a:noFill/>
                  </a:rPr>
                  <a:t> </a:t>
                </a:r>
              </a:p>
            </p:txBody>
          </p:sp>
        </mc:Fallback>
      </mc:AlternateContent>
      <p:sp>
        <p:nvSpPr>
          <p:cNvPr id="2" name="Rectangle 1">
            <a:extLst>
              <a:ext uri="{FF2B5EF4-FFF2-40B4-BE49-F238E27FC236}">
                <a16:creationId xmlns:a16="http://schemas.microsoft.com/office/drawing/2014/main" id="{42523C14-7D93-4459-BD27-CEAA70C513B1}"/>
              </a:ext>
            </a:extLst>
          </p:cNvPr>
          <p:cNvSpPr/>
          <p:nvPr/>
        </p:nvSpPr>
        <p:spPr>
          <a:xfrm>
            <a:off x="1991544" y="3640160"/>
            <a:ext cx="6672848" cy="580928"/>
          </a:xfrm>
          <a:prstGeom prst="rect">
            <a:avLst/>
          </a:prstGeom>
        </p:spPr>
        <p:txBody>
          <a:bodyPr wrap="square">
            <a:spAutoFit/>
          </a:bodyPr>
          <a:lstStyle/>
          <a:p>
            <a:pPr>
              <a:lnSpc>
                <a:spcPct val="107000"/>
              </a:lnSpc>
              <a:spcAft>
                <a:spcPts val="800"/>
              </a:spcAft>
              <a:defRPr/>
            </a:pPr>
            <a:r>
              <a:rPr lang="en-ZA" sz="3200" dirty="0">
                <a:solidFill>
                  <a:srgbClr val="FFFF00"/>
                </a:solidFill>
                <a:latin typeface="Cambria Math" panose="02040503050406030204" pitchFamily="18" charset="0"/>
                <a:ea typeface="Cambria Math" panose="02040503050406030204" pitchFamily="18" charset="0"/>
                <a:cs typeface="Times New Roman" panose="02020603050405020304" pitchFamily="18" charset="0"/>
              </a:rPr>
              <a:t>Given: 5 ; 9 ; 13 ; 17 ; 21 ; 25 ; 29 ; 33</a:t>
            </a:r>
          </a:p>
        </p:txBody>
      </p:sp>
      <p:sp>
        <p:nvSpPr>
          <p:cNvPr id="3" name="Rectangle 2">
            <a:extLst>
              <a:ext uri="{FF2B5EF4-FFF2-40B4-BE49-F238E27FC236}">
                <a16:creationId xmlns:a16="http://schemas.microsoft.com/office/drawing/2014/main" id="{3923692E-1C3E-4C77-AB31-BBAA0FDE2151}"/>
              </a:ext>
            </a:extLst>
          </p:cNvPr>
          <p:cNvSpPr/>
          <p:nvPr/>
        </p:nvSpPr>
        <p:spPr>
          <a:xfrm>
            <a:off x="2063552" y="2704056"/>
            <a:ext cx="2520280" cy="580928"/>
          </a:xfrm>
          <a:prstGeom prst="rect">
            <a:avLst/>
          </a:prstGeom>
        </p:spPr>
        <p:txBody>
          <a:bodyPr wrap="square">
            <a:spAutoFit/>
          </a:bodyPr>
          <a:lstStyle/>
          <a:p>
            <a:pPr>
              <a:lnSpc>
                <a:spcPct val="107000"/>
              </a:lnSpc>
              <a:spcAft>
                <a:spcPts val="800"/>
              </a:spcAft>
              <a:defRPr/>
            </a:pPr>
            <a:r>
              <a:rPr lang="en-ZA" sz="3200" dirty="0">
                <a:solidFill>
                  <a:srgbClr val="FFFF00"/>
                </a:solidFill>
                <a:latin typeface="Cambria Math" panose="02040503050406030204" pitchFamily="18" charset="0"/>
                <a:ea typeface="Cambria Math" panose="02040503050406030204" pitchFamily="18" charset="0"/>
                <a:cs typeface="Times New Roman" panose="02020603050405020304" pitchFamily="18" charset="0"/>
              </a:rPr>
              <a:t>EXAMPLE</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D18C435-0F59-48E6-BDBE-F5D36F101259}"/>
                  </a:ext>
                </a:extLst>
              </p:cNvPr>
              <p:cNvSpPr/>
              <p:nvPr/>
            </p:nvSpPr>
            <p:spPr>
              <a:xfrm>
                <a:off x="2049514" y="4359944"/>
                <a:ext cx="7862911" cy="581224"/>
              </a:xfrm>
              <a:prstGeom prst="rect">
                <a:avLst/>
              </a:prstGeom>
            </p:spPr>
            <p:txBody>
              <a:bodyPr wrap="square">
                <a:spAutoFit/>
              </a:bodyPr>
              <a:lstStyle/>
              <a:p>
                <a:pPr>
                  <a:lnSpc>
                    <a:spcPct val="107000"/>
                  </a:lnSpc>
                  <a:spcAft>
                    <a:spcPts val="800"/>
                  </a:spcAft>
                  <a:defRPr/>
                </a:pPr>
                <a:r>
                  <a:rPr lang="en-ZA" sz="3200" dirty="0">
                    <a:solidFill>
                      <a:srgbClr val="FFFF00"/>
                    </a:solidFill>
                    <a:latin typeface="Cambria Math" panose="02040503050406030204" pitchFamily="18" charset="0"/>
                    <a:ea typeface="Cambria Math" panose="02040503050406030204" pitchFamily="18" charset="0"/>
                    <a:cs typeface="Times New Roman" panose="02020603050405020304" pitchFamily="18" charset="0"/>
                  </a:rPr>
                  <a:t>If  </a:t>
                </a:r>
                <a14:m>
                  <m:oMath xmlns:m="http://schemas.openxmlformats.org/officeDocument/2006/math">
                    <m:sSub>
                      <m:sSubPr>
                        <m:ctrlPr>
                          <a:rPr lang="en-ZA" sz="3200"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ZA" sz="3200"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𝑆</m:t>
                        </m:r>
                      </m:e>
                      <m:sub>
                        <m:r>
                          <a:rPr lang="en-ZA" sz="3200"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en-ZA" sz="3200"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=3</m:t>
                    </m:r>
                    <m:r>
                      <a:rPr lang="en-ZA" sz="3200"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𝑛</m:t>
                    </m:r>
                    <m:r>
                      <a:rPr lang="en-ZA" sz="3200"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+2</m:t>
                    </m:r>
                    <m:sSup>
                      <m:sSupPr>
                        <m:ctrlPr>
                          <a:rPr lang="en-ZA" sz="3200"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ZA" sz="3200"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𝑛</m:t>
                        </m:r>
                      </m:e>
                      <m:sup>
                        <m:r>
                          <a:rPr lang="en-ZA" sz="3200"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2</m:t>
                        </m:r>
                      </m:sup>
                    </m:sSup>
                  </m:oMath>
                </a14:m>
                <a:r>
                  <a:rPr lang="en-ZA" sz="3200" dirty="0">
                    <a:solidFill>
                      <a:srgbClr val="FFFF00"/>
                    </a:solidFill>
                    <a:latin typeface="Cambria Math" panose="02040503050406030204" pitchFamily="18" charset="0"/>
                    <a:ea typeface="Cambria Math" panose="02040503050406030204" pitchFamily="18" charset="0"/>
                    <a:cs typeface="Times New Roman" panose="02020603050405020304" pitchFamily="18" charset="0"/>
                  </a:rPr>
                  <a:t> , determine the 5</a:t>
                </a:r>
                <a:r>
                  <a:rPr lang="en-ZA" sz="3200" baseline="30000" dirty="0">
                    <a:solidFill>
                      <a:srgbClr val="FFFF00"/>
                    </a:solidFill>
                    <a:latin typeface="Cambria Math" panose="02040503050406030204" pitchFamily="18" charset="0"/>
                    <a:ea typeface="Cambria Math" panose="02040503050406030204" pitchFamily="18" charset="0"/>
                    <a:cs typeface="Times New Roman" panose="02020603050405020304" pitchFamily="18" charset="0"/>
                  </a:rPr>
                  <a:t>th</a:t>
                </a:r>
                <a:r>
                  <a:rPr lang="en-ZA" sz="3200" dirty="0">
                    <a:solidFill>
                      <a:srgbClr val="FFFF00"/>
                    </a:solidFill>
                    <a:latin typeface="Cambria Math" panose="02040503050406030204" pitchFamily="18" charset="0"/>
                    <a:ea typeface="Cambria Math" panose="02040503050406030204" pitchFamily="18" charset="0"/>
                    <a:cs typeface="Times New Roman" panose="02020603050405020304" pitchFamily="18" charset="0"/>
                  </a:rPr>
                  <a:t> term</a:t>
                </a:r>
              </a:p>
            </p:txBody>
          </p:sp>
        </mc:Choice>
        <mc:Fallback xmlns="">
          <p:sp>
            <p:nvSpPr>
              <p:cNvPr id="6" name="Rectangle 5">
                <a:extLst>
                  <a:ext uri="{FF2B5EF4-FFF2-40B4-BE49-F238E27FC236}">
                    <a16:creationId xmlns:a16="http://schemas.microsoft.com/office/drawing/2014/main" id="{FD18C435-0F59-48E6-BDBE-F5D36F101259}"/>
                  </a:ext>
                </a:extLst>
              </p:cNvPr>
              <p:cNvSpPr>
                <a:spLocks noRot="1" noChangeAspect="1" noMove="1" noResize="1" noEditPoints="1" noAdjustHandles="1" noChangeArrowheads="1" noChangeShapeType="1" noTextEdit="1"/>
              </p:cNvSpPr>
              <p:nvPr/>
            </p:nvSpPr>
            <p:spPr>
              <a:xfrm>
                <a:off x="2049514" y="4359944"/>
                <a:ext cx="7862911" cy="581224"/>
              </a:xfrm>
              <a:prstGeom prst="rect">
                <a:avLst/>
              </a:prstGeom>
              <a:blipFill>
                <a:blip r:embed="rId3"/>
                <a:stretch>
                  <a:fillRect l="-1938" t="-14583" b="-32292"/>
                </a:stretch>
              </a:blipFill>
            </p:spPr>
            <p:txBody>
              <a:bodyPr/>
              <a:lstStyle/>
              <a:p>
                <a:r>
                  <a:rPr lang="en-ZA">
                    <a:noFill/>
                  </a:rPr>
                  <a:t> </a:t>
                </a:r>
              </a:p>
            </p:txBody>
          </p:sp>
        </mc:Fallback>
      </mc:AlternateContent>
    </p:spTree>
    <p:extLst>
      <p:ext uri="{BB962C8B-B14F-4D97-AF65-F5344CB8AC3E}">
        <p14:creationId xmlns:p14="http://schemas.microsoft.com/office/powerpoint/2010/main" val="262292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80">
                                          <p:stCondLst>
                                            <p:cond delay="0"/>
                                          </p:stCondLst>
                                        </p:cTn>
                                        <p:tgtEl>
                                          <p:spTgt spid="3">
                                            <p:txEl>
                                              <p:pRg st="0" end="0"/>
                                            </p:txEl>
                                          </p:spTgt>
                                        </p:tgtEl>
                                      </p:cBhvr>
                                    </p:animEffect>
                                    <p:anim calcmode="lin" valueType="num">
                                      <p:cBhvr>
                                        <p:cTn id="1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0" end="0"/>
                                            </p:txEl>
                                          </p:spTgt>
                                        </p:tgtEl>
                                      </p:cBhvr>
                                      <p:to x="100000" y="60000"/>
                                    </p:animScale>
                                    <p:animScale>
                                      <p:cBhvr>
                                        <p:cTn id="24" dur="166" decel="50000">
                                          <p:stCondLst>
                                            <p:cond delay="676"/>
                                          </p:stCondLst>
                                        </p:cTn>
                                        <p:tgtEl>
                                          <p:spTgt spid="3">
                                            <p:txEl>
                                              <p:pRg st="0" end="0"/>
                                            </p:txEl>
                                          </p:spTgt>
                                        </p:tgtEl>
                                      </p:cBhvr>
                                      <p:to x="100000" y="100000"/>
                                    </p:animScale>
                                    <p:animScale>
                                      <p:cBhvr>
                                        <p:cTn id="25" dur="26">
                                          <p:stCondLst>
                                            <p:cond delay="1312"/>
                                          </p:stCondLst>
                                        </p:cTn>
                                        <p:tgtEl>
                                          <p:spTgt spid="3">
                                            <p:txEl>
                                              <p:pRg st="0" end="0"/>
                                            </p:txEl>
                                          </p:spTgt>
                                        </p:tgtEl>
                                      </p:cBhvr>
                                      <p:to x="100000" y="80000"/>
                                    </p:animScale>
                                    <p:animScale>
                                      <p:cBhvr>
                                        <p:cTn id="26" dur="166" decel="50000">
                                          <p:stCondLst>
                                            <p:cond delay="1338"/>
                                          </p:stCondLst>
                                        </p:cTn>
                                        <p:tgtEl>
                                          <p:spTgt spid="3">
                                            <p:txEl>
                                              <p:pRg st="0" end="0"/>
                                            </p:txEl>
                                          </p:spTgt>
                                        </p:tgtEl>
                                      </p:cBhvr>
                                      <p:to x="100000" y="100000"/>
                                    </p:animScale>
                                    <p:animScale>
                                      <p:cBhvr>
                                        <p:cTn id="27" dur="26">
                                          <p:stCondLst>
                                            <p:cond delay="1642"/>
                                          </p:stCondLst>
                                        </p:cTn>
                                        <p:tgtEl>
                                          <p:spTgt spid="3">
                                            <p:txEl>
                                              <p:pRg st="0" end="0"/>
                                            </p:txEl>
                                          </p:spTgt>
                                        </p:tgtEl>
                                      </p:cBhvr>
                                      <p:to x="100000" y="90000"/>
                                    </p:animScale>
                                    <p:animScale>
                                      <p:cBhvr>
                                        <p:cTn id="28" dur="166" decel="50000">
                                          <p:stCondLst>
                                            <p:cond delay="1668"/>
                                          </p:stCondLst>
                                        </p:cTn>
                                        <p:tgtEl>
                                          <p:spTgt spid="3">
                                            <p:txEl>
                                              <p:pRg st="0" end="0"/>
                                            </p:txEl>
                                          </p:spTgt>
                                        </p:tgtEl>
                                      </p:cBhvr>
                                      <p:to x="100000" y="100000"/>
                                    </p:animScale>
                                    <p:animScale>
                                      <p:cBhvr>
                                        <p:cTn id="29" dur="26">
                                          <p:stCondLst>
                                            <p:cond delay="1808"/>
                                          </p:stCondLst>
                                        </p:cTn>
                                        <p:tgtEl>
                                          <p:spTgt spid="3">
                                            <p:txEl>
                                              <p:pRg st="0" end="0"/>
                                            </p:txEl>
                                          </p:spTgt>
                                        </p:tgtEl>
                                      </p:cBhvr>
                                      <p:to x="100000" y="95000"/>
                                    </p:animScale>
                                    <p:animScale>
                                      <p:cBhvr>
                                        <p:cTn id="30" dur="166" decel="50000">
                                          <p:stCondLst>
                                            <p:cond delay="1834"/>
                                          </p:stCondLst>
                                        </p:cTn>
                                        <p:tgtEl>
                                          <p:spTgt spid="3">
                                            <p:txEl>
                                              <p:pRg st="0" end="0"/>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fade">
                                      <p:cBhvr>
                                        <p:cTn id="35" dur="2000"/>
                                        <p:tgtEl>
                                          <p:spTgt spid="2">
                                            <p:txEl>
                                              <p:pRg st="0" end="0"/>
                                            </p:txEl>
                                          </p:spTgt>
                                        </p:tgtEl>
                                      </p:cBhvr>
                                    </p:animEffect>
                                    <p:anim calcmode="lin" valueType="num">
                                      <p:cBhvr>
                                        <p:cTn id="36"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37"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2000"/>
                                        <p:tgtEl>
                                          <p:spTgt spid="6">
                                            <p:txEl>
                                              <p:pRg st="0" end="0"/>
                                            </p:txEl>
                                          </p:spTgt>
                                        </p:tgtEl>
                                      </p:cBhvr>
                                    </p:animEffect>
                                    <p:anim calcmode="lin" valueType="num">
                                      <p:cBhvr>
                                        <p:cTn id="43"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44"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5520" y="116633"/>
            <a:ext cx="8712968" cy="535531"/>
          </a:xfrm>
          <a:prstGeom prst="rect">
            <a:avLst/>
          </a:prstGeom>
        </p:spPr>
        <p:txBody>
          <a:bodyPr wrap="square">
            <a:spAutoFit/>
          </a:bodyPr>
          <a:lstStyle/>
          <a:p>
            <a:pPr marL="82296">
              <a:lnSpc>
                <a:spcPct val="90000"/>
              </a:lnSpc>
              <a:defRPr/>
            </a:pPr>
            <a:r>
              <a:rPr lang="en-US" sz="3200" b="1" dirty="0">
                <a:solidFill>
                  <a:srgbClr val="FFC000"/>
                </a:solidFill>
                <a:latin typeface="Times New Roman" pitchFamily="18" charset="0"/>
                <a:cs typeface="Times New Roman" pitchFamily="18" charset="0"/>
              </a:rPr>
              <a:t>Solution</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DC4F588-300C-4E57-A7E7-6283B5B6F0F5}"/>
                  </a:ext>
                </a:extLst>
              </p:cNvPr>
              <p:cNvSpPr/>
              <p:nvPr/>
            </p:nvSpPr>
            <p:spPr>
              <a:xfrm>
                <a:off x="2135560" y="3645024"/>
                <a:ext cx="2603470" cy="523220"/>
              </a:xfrm>
              <a:prstGeom prst="rect">
                <a:avLst/>
              </a:prstGeom>
            </p:spPr>
            <p:txBody>
              <a:bodyPr wrap="square">
                <a:spAutoFit/>
              </a:bodyPr>
              <a:lstStyle/>
              <a:p>
                <a:pPr>
                  <a:defRPr/>
                </a:pPr>
                <a14:m>
                  <m:oMathPara xmlns:m="http://schemas.openxmlformats.org/officeDocument/2006/math">
                    <m:oMathParaPr>
                      <m:jc m:val="centerGroup"/>
                    </m:oMathParaPr>
                    <m:oMath xmlns:m="http://schemas.openxmlformats.org/officeDocument/2006/math">
                      <m:sSub>
                        <m:sSubPr>
                          <m:ctrlPr>
                            <a:rPr lang="en-ZA" sz="2800" i="1">
                              <a:solidFill>
                                <a:srgbClr val="FFFF00"/>
                              </a:solidFill>
                              <a:latin typeface="Cambria Math" panose="02040503050406030204" pitchFamily="18" charset="0"/>
                            </a:rPr>
                          </m:ctrlPr>
                        </m:sSubPr>
                        <m:e>
                          <m:r>
                            <a:rPr lang="en-ZA" sz="2800" i="1">
                              <a:solidFill>
                                <a:srgbClr val="FFFF00"/>
                              </a:solidFill>
                              <a:latin typeface="Cambria Math" panose="02040503050406030204" pitchFamily="18" charset="0"/>
                            </a:rPr>
                            <m:t>𝑇</m:t>
                          </m:r>
                        </m:e>
                        <m:sub>
                          <m:r>
                            <a:rPr lang="en-ZA" sz="2800" i="1">
                              <a:solidFill>
                                <a:srgbClr val="FFFF00"/>
                              </a:solidFill>
                              <a:latin typeface="Cambria Math" panose="02040503050406030204" pitchFamily="18" charset="0"/>
                            </a:rPr>
                            <m:t>𝑛</m:t>
                          </m:r>
                        </m:sub>
                      </m:sSub>
                      <m:r>
                        <a:rPr lang="en-ZA" sz="2800">
                          <a:solidFill>
                            <a:srgbClr val="FFFF00"/>
                          </a:solidFill>
                          <a:latin typeface="Cambria Math" panose="02040503050406030204" pitchFamily="18" charset="0"/>
                        </a:rPr>
                        <m:t>=</m:t>
                      </m:r>
                      <m:sSub>
                        <m:sSubPr>
                          <m:ctrlPr>
                            <a:rPr lang="en-ZA" sz="2800" i="1">
                              <a:solidFill>
                                <a:srgbClr val="FFFF00"/>
                              </a:solidFill>
                              <a:latin typeface="Cambria Math" panose="02040503050406030204" pitchFamily="18" charset="0"/>
                            </a:rPr>
                          </m:ctrlPr>
                        </m:sSubPr>
                        <m:e>
                          <m:r>
                            <a:rPr lang="en-ZA" sz="2800" i="1">
                              <a:solidFill>
                                <a:srgbClr val="FFFF00"/>
                              </a:solidFill>
                              <a:latin typeface="Cambria Math" panose="02040503050406030204" pitchFamily="18" charset="0"/>
                            </a:rPr>
                            <m:t>𝑆</m:t>
                          </m:r>
                        </m:e>
                        <m:sub>
                          <m:r>
                            <a:rPr lang="en-ZA" sz="2800" i="1">
                              <a:solidFill>
                                <a:srgbClr val="FFFF00"/>
                              </a:solidFill>
                              <a:latin typeface="Cambria Math" panose="02040503050406030204" pitchFamily="18" charset="0"/>
                            </a:rPr>
                            <m:t>𝑛</m:t>
                          </m:r>
                        </m:sub>
                      </m:sSub>
                      <m:r>
                        <a:rPr lang="en-ZA" sz="2800">
                          <a:solidFill>
                            <a:srgbClr val="FFFF00"/>
                          </a:solidFill>
                          <a:latin typeface="Cambria Math" panose="02040503050406030204" pitchFamily="18" charset="0"/>
                        </a:rPr>
                        <m:t>−</m:t>
                      </m:r>
                      <m:sSub>
                        <m:sSubPr>
                          <m:ctrlPr>
                            <a:rPr lang="en-ZA" sz="2800" i="1">
                              <a:solidFill>
                                <a:srgbClr val="FFFF00"/>
                              </a:solidFill>
                              <a:latin typeface="Cambria Math" panose="02040503050406030204" pitchFamily="18" charset="0"/>
                            </a:rPr>
                          </m:ctrlPr>
                        </m:sSubPr>
                        <m:e>
                          <m:r>
                            <a:rPr lang="en-ZA" sz="2800" i="1">
                              <a:solidFill>
                                <a:srgbClr val="FFFF00"/>
                              </a:solidFill>
                              <a:latin typeface="Cambria Math" panose="02040503050406030204" pitchFamily="18" charset="0"/>
                            </a:rPr>
                            <m:t>𝑆</m:t>
                          </m:r>
                        </m:e>
                        <m:sub>
                          <m:r>
                            <a:rPr lang="en-ZA" sz="2800" i="1">
                              <a:solidFill>
                                <a:srgbClr val="FFFF00"/>
                              </a:solidFill>
                              <a:latin typeface="Cambria Math" panose="02040503050406030204" pitchFamily="18" charset="0"/>
                            </a:rPr>
                            <m:t>𝑛</m:t>
                          </m:r>
                          <m:r>
                            <a:rPr lang="en-ZA" sz="2800">
                              <a:solidFill>
                                <a:srgbClr val="FFFF00"/>
                              </a:solidFill>
                              <a:latin typeface="Cambria Math" panose="02040503050406030204" pitchFamily="18" charset="0"/>
                            </a:rPr>
                            <m:t>−1</m:t>
                          </m:r>
                        </m:sub>
                      </m:sSub>
                    </m:oMath>
                  </m:oMathPara>
                </a14:m>
                <a:endParaRPr lang="en-ZA" sz="2800" dirty="0">
                  <a:solidFill>
                    <a:prstClr val="white"/>
                  </a:solidFill>
                  <a:latin typeface="Tw Cen MT"/>
                </a:endParaRPr>
              </a:p>
            </p:txBody>
          </p:sp>
        </mc:Choice>
        <mc:Fallback xmlns="">
          <p:sp>
            <p:nvSpPr>
              <p:cNvPr id="2" name="Rectangle 1">
                <a:extLst>
                  <a:ext uri="{FF2B5EF4-FFF2-40B4-BE49-F238E27FC236}">
                    <a16:creationId xmlns:a16="http://schemas.microsoft.com/office/drawing/2014/main" id="{3DC4F588-300C-4E57-A7E7-6283B5B6F0F5}"/>
                  </a:ext>
                </a:extLst>
              </p:cNvPr>
              <p:cNvSpPr>
                <a:spLocks noRot="1" noChangeAspect="1" noMove="1" noResize="1" noEditPoints="1" noAdjustHandles="1" noChangeArrowheads="1" noChangeShapeType="1" noTextEdit="1"/>
              </p:cNvSpPr>
              <p:nvPr/>
            </p:nvSpPr>
            <p:spPr>
              <a:xfrm>
                <a:off x="2135560" y="3645024"/>
                <a:ext cx="2603470" cy="523220"/>
              </a:xfrm>
              <a:prstGeom prst="rect">
                <a:avLst/>
              </a:prstGeom>
              <a:blipFill>
                <a:blip r:embed="rId2"/>
                <a:stretch>
                  <a:fillRect/>
                </a:stretch>
              </a:blipFill>
            </p:spPr>
            <p:txBody>
              <a:bodyPr/>
              <a:lstStyle/>
              <a:p>
                <a:r>
                  <a:rPr lang="en-ZA">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CBDC0AB-22C3-400A-9738-5960C787FC7F}"/>
                  </a:ext>
                </a:extLst>
              </p:cNvPr>
              <p:cNvSpPr/>
              <p:nvPr/>
            </p:nvSpPr>
            <p:spPr>
              <a:xfrm>
                <a:off x="1271464" y="1052736"/>
                <a:ext cx="4572000" cy="1083374"/>
              </a:xfrm>
              <a:prstGeom prst="rect">
                <a:avLst/>
              </a:prstGeom>
            </p:spPr>
            <p:txBody>
              <a:bodyPr wrap="square">
                <a:spAutoFit/>
              </a:bodyPr>
              <a:lstStyle/>
              <a:p>
                <a:pPr>
                  <a:lnSpc>
                    <a:spcPct val="107000"/>
                  </a:lnSpc>
                  <a:spcAft>
                    <a:spcPts val="800"/>
                  </a:spcAft>
                  <a:defRPr/>
                </a:pPr>
                <a14:m>
                  <m:oMathPara xmlns:m="http://schemas.openxmlformats.org/officeDocument/2006/math">
                    <m:oMathParaPr>
                      <m:jc m:val="centerGroup"/>
                    </m:oMathParaPr>
                    <m:oMath xmlns:m="http://schemas.openxmlformats.org/officeDocument/2006/math">
                      <m:sSub>
                        <m:sSubPr>
                          <m:ctrlPr>
                            <a:rPr lang="en-ZA"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ZA"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𝑆</m:t>
                          </m:r>
                        </m:e>
                        <m:sub>
                          <m:r>
                            <a:rPr lang="en-ZA"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5</m:t>
                          </m:r>
                        </m:sub>
                      </m:sSub>
                      <m:r>
                        <a:rPr lang="en-ZA"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=3</m:t>
                      </m:r>
                      <m:d>
                        <m:dPr>
                          <m:ctrlPr>
                            <a:rPr lang="en-ZA"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dPr>
                        <m:e>
                          <m:r>
                            <a:rPr lang="en-ZA"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5</m:t>
                          </m:r>
                        </m:e>
                      </m:d>
                      <m:r>
                        <a:rPr lang="en-ZA"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+2</m:t>
                      </m:r>
                      <m:sSup>
                        <m:sSupPr>
                          <m:ctrlPr>
                            <a:rPr lang="en-ZA"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ZA"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dPr>
                            <m:e>
                              <m:r>
                                <a:rPr lang="en-ZA"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5</m:t>
                              </m:r>
                            </m:e>
                          </m:d>
                        </m:e>
                        <m:sup>
                          <m:r>
                            <a:rPr lang="en-ZA"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2</m:t>
                          </m:r>
                        </m:sup>
                      </m:sSup>
                    </m:oMath>
                  </m:oMathPara>
                </a14:m>
                <a:endParaRPr lang="en-ZA" sz="2800" dirty="0">
                  <a:solidFill>
                    <a:prstClr val="white"/>
                  </a:solidFill>
                  <a:latin typeface="Cambria Math" panose="02040503050406030204" pitchFamily="18" charset="0"/>
                  <a:ea typeface="Cambria Math" panose="02040503050406030204" pitchFamily="18" charset="0"/>
                  <a:cs typeface="Times New Roman" panose="02020603050405020304" pitchFamily="18" charset="0"/>
                </a:endParaRPr>
              </a:p>
              <a:p>
                <a:pPr>
                  <a:lnSpc>
                    <a:spcPct val="107000"/>
                  </a:lnSpc>
                  <a:spcAft>
                    <a:spcPts val="800"/>
                  </a:spcAft>
                  <a:defRPr/>
                </a:pPr>
                <a:r>
                  <a:rPr lang="en-ZA" sz="2800" dirty="0">
                    <a:solidFill>
                      <a:prstClr val="white"/>
                    </a:solidFill>
                    <a:latin typeface="Cambria Math" panose="02040503050406030204" pitchFamily="18" charset="0"/>
                    <a:ea typeface="Cambria Math" panose="02040503050406030204" pitchFamily="18" charset="0"/>
                    <a:cs typeface="Times New Roman" panose="02020603050405020304" pitchFamily="18" charset="0"/>
                  </a:rPr>
                  <a:t>                 = 65                                                                  </a:t>
                </a:r>
              </a:p>
            </p:txBody>
          </p:sp>
        </mc:Choice>
        <mc:Fallback xmlns="">
          <p:sp>
            <p:nvSpPr>
              <p:cNvPr id="5" name="Rectangle 4">
                <a:extLst>
                  <a:ext uri="{FF2B5EF4-FFF2-40B4-BE49-F238E27FC236}">
                    <a16:creationId xmlns:a16="http://schemas.microsoft.com/office/drawing/2014/main" id="{ECBDC0AB-22C3-400A-9738-5960C787FC7F}"/>
                  </a:ext>
                </a:extLst>
              </p:cNvPr>
              <p:cNvSpPr>
                <a:spLocks noRot="1" noChangeAspect="1" noMove="1" noResize="1" noEditPoints="1" noAdjustHandles="1" noChangeArrowheads="1" noChangeShapeType="1" noTextEdit="1"/>
              </p:cNvSpPr>
              <p:nvPr/>
            </p:nvSpPr>
            <p:spPr>
              <a:xfrm>
                <a:off x="1271464" y="1052736"/>
                <a:ext cx="4572000" cy="1083374"/>
              </a:xfrm>
              <a:prstGeom prst="rect">
                <a:avLst/>
              </a:prstGeom>
              <a:blipFill>
                <a:blip r:embed="rId3"/>
                <a:stretch>
                  <a:fillRect r="-64000" b="-15254"/>
                </a:stretch>
              </a:blipFill>
            </p:spPr>
            <p:txBody>
              <a:bodyPr/>
              <a:lstStyle/>
              <a:p>
                <a:r>
                  <a:rPr lang="en-ZA">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8DBDD5F-DAE7-412B-BD3C-C392037A39CD}"/>
                  </a:ext>
                </a:extLst>
              </p:cNvPr>
              <p:cNvSpPr/>
              <p:nvPr/>
            </p:nvSpPr>
            <p:spPr>
              <a:xfrm>
                <a:off x="1235968" y="2201610"/>
                <a:ext cx="4572000" cy="1083374"/>
              </a:xfrm>
              <a:prstGeom prst="rect">
                <a:avLst/>
              </a:prstGeom>
            </p:spPr>
            <p:txBody>
              <a:bodyPr wrap="square">
                <a:spAutoFit/>
              </a:bodyPr>
              <a:lstStyle/>
              <a:p>
                <a:pPr>
                  <a:lnSpc>
                    <a:spcPct val="107000"/>
                  </a:lnSpc>
                  <a:spcAft>
                    <a:spcPts val="800"/>
                  </a:spcAft>
                  <a:defRPr/>
                </a:pPr>
                <a14:m>
                  <m:oMathPara xmlns:m="http://schemas.openxmlformats.org/officeDocument/2006/math">
                    <m:oMathParaPr>
                      <m:jc m:val="centerGroup"/>
                    </m:oMathParaPr>
                    <m:oMath xmlns:m="http://schemas.openxmlformats.org/officeDocument/2006/math">
                      <m:sSub>
                        <m:sSubPr>
                          <m:ctrlPr>
                            <a:rPr lang="en-ZA"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ZA"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𝑆</m:t>
                          </m:r>
                        </m:e>
                        <m:sub>
                          <m:r>
                            <a:rPr lang="en-ZA"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4</m:t>
                          </m:r>
                        </m:sub>
                      </m:sSub>
                      <m:r>
                        <a:rPr lang="en-ZA"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=3</m:t>
                      </m:r>
                      <m:d>
                        <m:dPr>
                          <m:ctrlPr>
                            <a:rPr lang="en-ZA"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dPr>
                        <m:e>
                          <m:r>
                            <a:rPr lang="en-ZA"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4</m:t>
                          </m:r>
                        </m:e>
                      </m:d>
                      <m:r>
                        <a:rPr lang="en-ZA"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+2</m:t>
                      </m:r>
                      <m:sSup>
                        <m:sSupPr>
                          <m:ctrlPr>
                            <a:rPr lang="en-ZA"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ZA"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dPr>
                            <m:e>
                              <m:r>
                                <a:rPr lang="en-ZA"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4</m:t>
                              </m:r>
                            </m:e>
                          </m:d>
                        </m:e>
                        <m:sup>
                          <m:r>
                            <a:rPr lang="en-ZA"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2</m:t>
                          </m:r>
                        </m:sup>
                      </m:sSup>
                    </m:oMath>
                  </m:oMathPara>
                </a14:m>
                <a:endParaRPr lang="en-ZA" sz="2800" dirty="0">
                  <a:solidFill>
                    <a:prstClr val="white"/>
                  </a:solidFill>
                  <a:latin typeface="Cambria Math" panose="02040503050406030204" pitchFamily="18" charset="0"/>
                  <a:ea typeface="Cambria Math" panose="02040503050406030204" pitchFamily="18" charset="0"/>
                  <a:cs typeface="Times New Roman" panose="02020603050405020304" pitchFamily="18" charset="0"/>
                </a:endParaRPr>
              </a:p>
              <a:p>
                <a:pPr>
                  <a:lnSpc>
                    <a:spcPct val="107000"/>
                  </a:lnSpc>
                  <a:spcAft>
                    <a:spcPts val="800"/>
                  </a:spcAft>
                  <a:defRPr/>
                </a:pPr>
                <a:r>
                  <a:rPr lang="en-ZA" sz="2800" dirty="0">
                    <a:solidFill>
                      <a:prstClr val="white"/>
                    </a:solidFill>
                    <a:latin typeface="Cambria Math" panose="02040503050406030204" pitchFamily="18" charset="0"/>
                    <a:ea typeface="Cambria Math" panose="02040503050406030204" pitchFamily="18" charset="0"/>
                    <a:cs typeface="Times New Roman" panose="02020603050405020304" pitchFamily="18" charset="0"/>
                  </a:rPr>
                  <a:t>                 = 44                                                                  </a:t>
                </a:r>
              </a:p>
            </p:txBody>
          </p:sp>
        </mc:Choice>
        <mc:Fallback xmlns="">
          <p:sp>
            <p:nvSpPr>
              <p:cNvPr id="6" name="Rectangle 5">
                <a:extLst>
                  <a:ext uri="{FF2B5EF4-FFF2-40B4-BE49-F238E27FC236}">
                    <a16:creationId xmlns:a16="http://schemas.microsoft.com/office/drawing/2014/main" id="{38DBDD5F-DAE7-412B-BD3C-C392037A39CD}"/>
                  </a:ext>
                </a:extLst>
              </p:cNvPr>
              <p:cNvSpPr>
                <a:spLocks noRot="1" noChangeAspect="1" noMove="1" noResize="1" noEditPoints="1" noAdjustHandles="1" noChangeArrowheads="1" noChangeShapeType="1" noTextEdit="1"/>
              </p:cNvSpPr>
              <p:nvPr/>
            </p:nvSpPr>
            <p:spPr>
              <a:xfrm>
                <a:off x="1235968" y="2201610"/>
                <a:ext cx="4572000" cy="1083374"/>
              </a:xfrm>
              <a:prstGeom prst="rect">
                <a:avLst/>
              </a:prstGeom>
              <a:blipFill>
                <a:blip r:embed="rId4"/>
                <a:stretch>
                  <a:fillRect r="-64000" b="-14607"/>
                </a:stretch>
              </a:blipFill>
            </p:spPr>
            <p:txBody>
              <a:bodyPr/>
              <a:lstStyle/>
              <a:p>
                <a:r>
                  <a:rPr lang="en-ZA">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BA8B4429-FAA3-4368-A997-774260414E57}"/>
                  </a:ext>
                </a:extLst>
              </p:cNvPr>
              <p:cNvSpPr/>
              <p:nvPr/>
            </p:nvSpPr>
            <p:spPr>
              <a:xfrm>
                <a:off x="1919537" y="4201923"/>
                <a:ext cx="2625679" cy="523220"/>
              </a:xfrm>
              <a:prstGeom prst="rect">
                <a:avLst/>
              </a:prstGeom>
            </p:spPr>
            <p:txBody>
              <a:bodyPr wrap="square">
                <a:spAutoFit/>
              </a:bodyPr>
              <a:lstStyle/>
              <a:p>
                <a:pPr>
                  <a:defRPr/>
                </a:pPr>
                <a14:m>
                  <m:oMathPara xmlns:m="http://schemas.openxmlformats.org/officeDocument/2006/math">
                    <m:oMathParaPr>
                      <m:jc m:val="centerGroup"/>
                    </m:oMathParaPr>
                    <m:oMath xmlns:m="http://schemas.openxmlformats.org/officeDocument/2006/math">
                      <m:sSub>
                        <m:sSubPr>
                          <m:ctrlPr>
                            <a:rPr lang="en-ZA" sz="2800" i="1">
                              <a:solidFill>
                                <a:srgbClr val="FFFF00"/>
                              </a:solidFill>
                              <a:latin typeface="Cambria Math" panose="02040503050406030204" pitchFamily="18" charset="0"/>
                            </a:rPr>
                          </m:ctrlPr>
                        </m:sSubPr>
                        <m:e>
                          <m:r>
                            <a:rPr lang="en-ZA" sz="2800" i="1">
                              <a:solidFill>
                                <a:srgbClr val="FFFF00"/>
                              </a:solidFill>
                              <a:latin typeface="Cambria Math" panose="02040503050406030204" pitchFamily="18" charset="0"/>
                            </a:rPr>
                            <m:t>𝑇</m:t>
                          </m:r>
                        </m:e>
                        <m:sub>
                          <m:r>
                            <a:rPr lang="en-ZA" sz="2800" i="1">
                              <a:solidFill>
                                <a:srgbClr val="FFFF00"/>
                              </a:solidFill>
                              <a:latin typeface="Cambria Math" panose="02040503050406030204" pitchFamily="18" charset="0"/>
                            </a:rPr>
                            <m:t>5</m:t>
                          </m:r>
                        </m:sub>
                      </m:sSub>
                      <m:r>
                        <a:rPr lang="en-ZA" sz="2800">
                          <a:solidFill>
                            <a:srgbClr val="FFFF00"/>
                          </a:solidFill>
                          <a:latin typeface="Cambria Math" panose="02040503050406030204" pitchFamily="18" charset="0"/>
                        </a:rPr>
                        <m:t>=</m:t>
                      </m:r>
                      <m:sSub>
                        <m:sSubPr>
                          <m:ctrlPr>
                            <a:rPr lang="en-ZA" sz="2800" i="1">
                              <a:solidFill>
                                <a:srgbClr val="FFFF00"/>
                              </a:solidFill>
                              <a:latin typeface="Cambria Math" panose="02040503050406030204" pitchFamily="18" charset="0"/>
                            </a:rPr>
                          </m:ctrlPr>
                        </m:sSubPr>
                        <m:e>
                          <m:r>
                            <a:rPr lang="en-ZA" sz="2800" i="1">
                              <a:solidFill>
                                <a:srgbClr val="FFFF00"/>
                              </a:solidFill>
                              <a:latin typeface="Cambria Math" panose="02040503050406030204" pitchFamily="18" charset="0"/>
                            </a:rPr>
                            <m:t>𝑆</m:t>
                          </m:r>
                        </m:e>
                        <m:sub>
                          <m:r>
                            <a:rPr lang="en-ZA" sz="2800" i="1">
                              <a:solidFill>
                                <a:srgbClr val="FFFF00"/>
                              </a:solidFill>
                              <a:latin typeface="Cambria Math" panose="02040503050406030204" pitchFamily="18" charset="0"/>
                            </a:rPr>
                            <m:t>5</m:t>
                          </m:r>
                        </m:sub>
                      </m:sSub>
                      <m:r>
                        <a:rPr lang="en-ZA" sz="2800">
                          <a:solidFill>
                            <a:srgbClr val="FFFF00"/>
                          </a:solidFill>
                          <a:latin typeface="Cambria Math" panose="02040503050406030204" pitchFamily="18" charset="0"/>
                        </a:rPr>
                        <m:t>−</m:t>
                      </m:r>
                      <m:sSub>
                        <m:sSubPr>
                          <m:ctrlPr>
                            <a:rPr lang="en-ZA" sz="2800" i="1">
                              <a:solidFill>
                                <a:srgbClr val="FFFF00"/>
                              </a:solidFill>
                              <a:latin typeface="Cambria Math" panose="02040503050406030204" pitchFamily="18" charset="0"/>
                            </a:rPr>
                          </m:ctrlPr>
                        </m:sSubPr>
                        <m:e>
                          <m:r>
                            <a:rPr lang="en-ZA" sz="2800" i="1">
                              <a:solidFill>
                                <a:srgbClr val="FFFF00"/>
                              </a:solidFill>
                              <a:latin typeface="Cambria Math" panose="02040503050406030204" pitchFamily="18" charset="0"/>
                            </a:rPr>
                            <m:t>𝑆</m:t>
                          </m:r>
                        </m:e>
                        <m:sub>
                          <m:r>
                            <a:rPr lang="en-ZA" sz="2800" i="1">
                              <a:solidFill>
                                <a:srgbClr val="FFFF00"/>
                              </a:solidFill>
                              <a:latin typeface="Cambria Math" panose="02040503050406030204" pitchFamily="18" charset="0"/>
                            </a:rPr>
                            <m:t>4</m:t>
                          </m:r>
                        </m:sub>
                      </m:sSub>
                    </m:oMath>
                  </m:oMathPara>
                </a14:m>
                <a:endParaRPr lang="en-ZA" sz="2800" dirty="0">
                  <a:solidFill>
                    <a:prstClr val="white"/>
                  </a:solidFill>
                  <a:latin typeface="Tw Cen MT"/>
                </a:endParaRPr>
              </a:p>
            </p:txBody>
          </p:sp>
        </mc:Choice>
        <mc:Fallback xmlns="">
          <p:sp>
            <p:nvSpPr>
              <p:cNvPr id="7" name="Rectangle 6">
                <a:extLst>
                  <a:ext uri="{FF2B5EF4-FFF2-40B4-BE49-F238E27FC236}">
                    <a16:creationId xmlns:a16="http://schemas.microsoft.com/office/drawing/2014/main" id="{BA8B4429-FAA3-4368-A997-774260414E57}"/>
                  </a:ext>
                </a:extLst>
              </p:cNvPr>
              <p:cNvSpPr>
                <a:spLocks noRot="1" noChangeAspect="1" noMove="1" noResize="1" noEditPoints="1" noAdjustHandles="1" noChangeArrowheads="1" noChangeShapeType="1" noTextEdit="1"/>
              </p:cNvSpPr>
              <p:nvPr/>
            </p:nvSpPr>
            <p:spPr>
              <a:xfrm>
                <a:off x="1919537" y="4201923"/>
                <a:ext cx="2625679" cy="523220"/>
              </a:xfrm>
              <a:prstGeom prst="rect">
                <a:avLst/>
              </a:prstGeom>
              <a:blipFill>
                <a:blip r:embed="rId5"/>
                <a:stretch>
                  <a:fillRect/>
                </a:stretch>
              </a:blipFill>
            </p:spPr>
            <p:txBody>
              <a:bodyPr/>
              <a:lstStyle/>
              <a:p>
                <a:r>
                  <a:rPr lang="en-ZA">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0E09F83-7199-4178-896D-AB118131C2FB}"/>
                  </a:ext>
                </a:extLst>
              </p:cNvPr>
              <p:cNvSpPr/>
              <p:nvPr/>
            </p:nvSpPr>
            <p:spPr>
              <a:xfrm>
                <a:off x="1958154" y="4777988"/>
                <a:ext cx="2625679" cy="523220"/>
              </a:xfrm>
              <a:prstGeom prst="rect">
                <a:avLst/>
              </a:prstGeom>
            </p:spPr>
            <p:txBody>
              <a:bodyPr wrap="square">
                <a:spAutoFit/>
              </a:bodyPr>
              <a:lstStyle/>
              <a:p>
                <a:pPr>
                  <a:defRPr/>
                </a:pPr>
                <a14:m>
                  <m:oMathPara xmlns:m="http://schemas.openxmlformats.org/officeDocument/2006/math">
                    <m:oMathParaPr>
                      <m:jc m:val="centerGroup"/>
                    </m:oMathParaPr>
                    <m:oMath xmlns:m="http://schemas.openxmlformats.org/officeDocument/2006/math">
                      <m:sSub>
                        <m:sSubPr>
                          <m:ctrlPr>
                            <a:rPr lang="en-ZA" sz="2800" i="1">
                              <a:solidFill>
                                <a:srgbClr val="FFFF00"/>
                              </a:solidFill>
                              <a:latin typeface="Cambria Math" panose="02040503050406030204" pitchFamily="18" charset="0"/>
                            </a:rPr>
                          </m:ctrlPr>
                        </m:sSubPr>
                        <m:e>
                          <m:r>
                            <a:rPr lang="en-ZA" sz="2800" i="1">
                              <a:solidFill>
                                <a:srgbClr val="FFFF00"/>
                              </a:solidFill>
                              <a:latin typeface="Cambria Math" panose="02040503050406030204" pitchFamily="18" charset="0"/>
                            </a:rPr>
                            <m:t>𝑇</m:t>
                          </m:r>
                        </m:e>
                        <m:sub>
                          <m:r>
                            <a:rPr lang="en-ZA" sz="2800" i="1">
                              <a:solidFill>
                                <a:srgbClr val="FFFF00"/>
                              </a:solidFill>
                              <a:latin typeface="Cambria Math" panose="02040503050406030204" pitchFamily="18" charset="0"/>
                            </a:rPr>
                            <m:t>5</m:t>
                          </m:r>
                        </m:sub>
                      </m:sSub>
                      <m:r>
                        <a:rPr lang="en-ZA" sz="2800">
                          <a:solidFill>
                            <a:srgbClr val="FFFF00"/>
                          </a:solidFill>
                          <a:latin typeface="Cambria Math" panose="02040503050406030204" pitchFamily="18" charset="0"/>
                        </a:rPr>
                        <m:t>=65−44</m:t>
                      </m:r>
                    </m:oMath>
                  </m:oMathPara>
                </a14:m>
                <a:endParaRPr lang="en-ZA" sz="2800" dirty="0">
                  <a:solidFill>
                    <a:prstClr val="white"/>
                  </a:solidFill>
                  <a:latin typeface="Tw Cen MT"/>
                </a:endParaRPr>
              </a:p>
            </p:txBody>
          </p:sp>
        </mc:Choice>
        <mc:Fallback xmlns="">
          <p:sp>
            <p:nvSpPr>
              <p:cNvPr id="8" name="Rectangle 7">
                <a:extLst>
                  <a:ext uri="{FF2B5EF4-FFF2-40B4-BE49-F238E27FC236}">
                    <a16:creationId xmlns:a16="http://schemas.microsoft.com/office/drawing/2014/main" id="{90E09F83-7199-4178-896D-AB118131C2FB}"/>
                  </a:ext>
                </a:extLst>
              </p:cNvPr>
              <p:cNvSpPr>
                <a:spLocks noRot="1" noChangeAspect="1" noMove="1" noResize="1" noEditPoints="1" noAdjustHandles="1" noChangeArrowheads="1" noChangeShapeType="1" noTextEdit="1"/>
              </p:cNvSpPr>
              <p:nvPr/>
            </p:nvSpPr>
            <p:spPr>
              <a:xfrm>
                <a:off x="1958154" y="4777988"/>
                <a:ext cx="2625679" cy="523220"/>
              </a:xfrm>
              <a:prstGeom prst="rect">
                <a:avLst/>
              </a:prstGeom>
              <a:blipFill>
                <a:blip r:embed="rId6"/>
                <a:stretch>
                  <a:fillRect/>
                </a:stretch>
              </a:blipFill>
            </p:spPr>
            <p:txBody>
              <a:bodyPr/>
              <a:lstStyle/>
              <a:p>
                <a:r>
                  <a:rPr lang="en-ZA">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111EF8E9-981E-4DE8-9F4F-5FEBAD3D67DC}"/>
                  </a:ext>
                </a:extLst>
              </p:cNvPr>
              <p:cNvSpPr/>
              <p:nvPr/>
            </p:nvSpPr>
            <p:spPr>
              <a:xfrm>
                <a:off x="1958154" y="5282044"/>
                <a:ext cx="2625679" cy="523220"/>
              </a:xfrm>
              <a:prstGeom prst="rect">
                <a:avLst/>
              </a:prstGeom>
            </p:spPr>
            <p:txBody>
              <a:bodyPr wrap="square">
                <a:spAutoFit/>
              </a:bodyPr>
              <a:lstStyle/>
              <a:p>
                <a:pPr>
                  <a:defRPr/>
                </a:pPr>
                <a14:m>
                  <m:oMathPara xmlns:m="http://schemas.openxmlformats.org/officeDocument/2006/math">
                    <m:oMathParaPr>
                      <m:jc m:val="centerGroup"/>
                    </m:oMathParaPr>
                    <m:oMath xmlns:m="http://schemas.openxmlformats.org/officeDocument/2006/math">
                      <m:sSub>
                        <m:sSubPr>
                          <m:ctrlPr>
                            <a:rPr lang="en-ZA" sz="2800" i="1">
                              <a:solidFill>
                                <a:srgbClr val="FFFF00"/>
                              </a:solidFill>
                              <a:latin typeface="Cambria Math" panose="02040503050406030204" pitchFamily="18" charset="0"/>
                            </a:rPr>
                          </m:ctrlPr>
                        </m:sSubPr>
                        <m:e>
                          <m:r>
                            <a:rPr lang="en-ZA" sz="2800" i="1">
                              <a:solidFill>
                                <a:srgbClr val="FFFF00"/>
                              </a:solidFill>
                              <a:latin typeface="Cambria Math" panose="02040503050406030204" pitchFamily="18" charset="0"/>
                            </a:rPr>
                            <m:t>𝑇</m:t>
                          </m:r>
                        </m:e>
                        <m:sub>
                          <m:r>
                            <a:rPr lang="en-ZA" sz="2800" i="1">
                              <a:solidFill>
                                <a:srgbClr val="FFFF00"/>
                              </a:solidFill>
                              <a:latin typeface="Cambria Math" panose="02040503050406030204" pitchFamily="18" charset="0"/>
                            </a:rPr>
                            <m:t>5</m:t>
                          </m:r>
                        </m:sub>
                      </m:sSub>
                      <m:r>
                        <a:rPr lang="en-ZA" sz="2800">
                          <a:solidFill>
                            <a:srgbClr val="FFFF00"/>
                          </a:solidFill>
                          <a:latin typeface="Cambria Math" panose="02040503050406030204" pitchFamily="18" charset="0"/>
                        </a:rPr>
                        <m:t>=21</m:t>
                      </m:r>
                    </m:oMath>
                  </m:oMathPara>
                </a14:m>
                <a:endParaRPr lang="en-ZA" sz="2800" dirty="0">
                  <a:solidFill>
                    <a:prstClr val="white"/>
                  </a:solidFill>
                  <a:latin typeface="Tw Cen MT"/>
                </a:endParaRPr>
              </a:p>
            </p:txBody>
          </p:sp>
        </mc:Choice>
        <mc:Fallback xmlns="">
          <p:sp>
            <p:nvSpPr>
              <p:cNvPr id="9" name="Rectangle 8">
                <a:extLst>
                  <a:ext uri="{FF2B5EF4-FFF2-40B4-BE49-F238E27FC236}">
                    <a16:creationId xmlns:a16="http://schemas.microsoft.com/office/drawing/2014/main" id="{111EF8E9-981E-4DE8-9F4F-5FEBAD3D67DC}"/>
                  </a:ext>
                </a:extLst>
              </p:cNvPr>
              <p:cNvSpPr>
                <a:spLocks noRot="1" noChangeAspect="1" noMove="1" noResize="1" noEditPoints="1" noAdjustHandles="1" noChangeArrowheads="1" noChangeShapeType="1" noTextEdit="1"/>
              </p:cNvSpPr>
              <p:nvPr/>
            </p:nvSpPr>
            <p:spPr>
              <a:xfrm>
                <a:off x="1958154" y="5282044"/>
                <a:ext cx="2625679" cy="523220"/>
              </a:xfrm>
              <a:prstGeom prst="rect">
                <a:avLst/>
              </a:prstGeom>
              <a:blipFill>
                <a:blip r:embed="rId7"/>
                <a:stretch>
                  <a:fillRect/>
                </a:stretch>
              </a:blipFill>
            </p:spPr>
            <p:txBody>
              <a:bodyPr/>
              <a:lstStyle/>
              <a:p>
                <a:r>
                  <a:rPr lang="en-ZA">
                    <a:noFill/>
                  </a:rPr>
                  <a:t> </a:t>
                </a:r>
              </a:p>
            </p:txBody>
          </p:sp>
        </mc:Fallback>
      </mc:AlternateContent>
    </p:spTree>
    <p:extLst>
      <p:ext uri="{BB962C8B-B14F-4D97-AF65-F5344CB8AC3E}">
        <p14:creationId xmlns:p14="http://schemas.microsoft.com/office/powerpoint/2010/main" val="427726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2000"/>
                                        <p:tgtEl>
                                          <p:spTgt spid="6">
                                            <p:txEl>
                                              <p:pRg st="0" end="0"/>
                                            </p:txEl>
                                          </p:spTgt>
                                        </p:tgtEl>
                                      </p:cBhvr>
                                    </p:animEffect>
                                    <p:anim calcmode="lin" valueType="num">
                                      <p:cBhvr>
                                        <p:cTn id="19"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20" dur="2000" fill="hold"/>
                                        <p:tgtEl>
                                          <p:spTgt spid="6">
                                            <p:txEl>
                                              <p:pRg st="0" end="0"/>
                                            </p:txEl>
                                          </p:spTgt>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2000"/>
                                        <p:tgtEl>
                                          <p:spTgt spid="6">
                                            <p:txEl>
                                              <p:pRg st="1" end="1"/>
                                            </p:txEl>
                                          </p:spTgt>
                                        </p:tgtEl>
                                      </p:cBhvr>
                                    </p:animEffect>
                                    <p:anim calcmode="lin" valueType="num">
                                      <p:cBhvr>
                                        <p:cTn id="24" dur="2000" fill="hold"/>
                                        <p:tgtEl>
                                          <p:spTgt spid="6">
                                            <p:txEl>
                                              <p:pRg st="1" end="1"/>
                                            </p:txEl>
                                          </p:spTgt>
                                        </p:tgtEl>
                                        <p:attrNameLst>
                                          <p:attrName>ppt_w</p:attrName>
                                        </p:attrNameLst>
                                      </p:cBhvr>
                                      <p:tavLst>
                                        <p:tav tm="0" fmla="#ppt_w*sin(2.5*pi*$)">
                                          <p:val>
                                            <p:fltVal val="0"/>
                                          </p:val>
                                        </p:tav>
                                        <p:tav tm="100000">
                                          <p:val>
                                            <p:fltVal val="1"/>
                                          </p:val>
                                        </p:tav>
                                      </p:tavLst>
                                    </p:anim>
                                    <p:anim calcmode="lin" valueType="num">
                                      <p:cBhvr>
                                        <p:cTn id="25" dur="20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anim calcmode="lin" valueType="num">
                                      <p:cBhvr>
                                        <p:cTn id="31" dur="2000" fill="hold"/>
                                        <p:tgtEl>
                                          <p:spTgt spid="2"/>
                                        </p:tgtEl>
                                        <p:attrNameLst>
                                          <p:attrName>ppt_w</p:attrName>
                                        </p:attrNameLst>
                                      </p:cBhvr>
                                      <p:tavLst>
                                        <p:tav tm="0" fmla="#ppt_w*sin(2.5*pi*$)">
                                          <p:val>
                                            <p:fltVal val="0"/>
                                          </p:val>
                                        </p:tav>
                                        <p:tav tm="100000">
                                          <p:val>
                                            <p:fltVal val="1"/>
                                          </p:val>
                                        </p:tav>
                                      </p:tavLst>
                                    </p:anim>
                                    <p:anim calcmode="lin" valueType="num">
                                      <p:cBhvr>
                                        <p:cTn id="32"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1)">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43151C27-AD36-424F-8779-C84A39F99233}"/>
              </a:ext>
            </a:extLst>
          </p:cNvPr>
          <p:cNvSpPr txBox="1">
            <a:spLocks noChangeArrowheads="1"/>
          </p:cNvSpPr>
          <p:nvPr/>
        </p:nvSpPr>
        <p:spPr>
          <a:xfrm>
            <a:off x="1899141" y="900333"/>
            <a:ext cx="8482818" cy="4797082"/>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rgbClr val="FF0000"/>
                </a:solidFill>
              </a:rPr>
              <a:t>SUM OF</a:t>
            </a:r>
          </a:p>
          <a:p>
            <a:pPr algn="ctr"/>
            <a:r>
              <a:rPr lang="en-US" sz="6000" dirty="0">
                <a:solidFill>
                  <a:srgbClr val="FF0000"/>
                </a:solidFill>
              </a:rPr>
              <a:t>GEOMETRIC </a:t>
            </a:r>
            <a:br>
              <a:rPr lang="en-US" sz="6000" dirty="0">
                <a:solidFill>
                  <a:srgbClr val="FF0000"/>
                </a:solidFill>
              </a:rPr>
            </a:br>
            <a:r>
              <a:rPr lang="en-US" sz="6000" dirty="0">
                <a:solidFill>
                  <a:srgbClr val="FF0000"/>
                </a:solidFill>
              </a:rPr>
              <a:t>SEQUENCES</a:t>
            </a:r>
            <a:br>
              <a:rPr lang="en-US" sz="4800" dirty="0">
                <a:solidFill>
                  <a:srgbClr val="FF0000"/>
                </a:solidFill>
              </a:rPr>
            </a:br>
            <a:endParaRPr lang="en-US" sz="4800" dirty="0">
              <a:solidFill>
                <a:srgbClr val="FF0000"/>
              </a:solidFill>
            </a:endParaRPr>
          </a:p>
        </p:txBody>
      </p:sp>
    </p:spTree>
    <p:extLst>
      <p:ext uri="{BB962C8B-B14F-4D97-AF65-F5344CB8AC3E}">
        <p14:creationId xmlns:p14="http://schemas.microsoft.com/office/powerpoint/2010/main" val="21800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21527" y="188640"/>
            <a:ext cx="8784977" cy="1066800"/>
          </a:xfrm>
          <a:prstGeom prst="rect">
            <a:avLst/>
          </a:prstGeom>
          <a:solidFill>
            <a:schemeClr val="bg2">
              <a:lumMod val="25000"/>
              <a:lumOff val="75000"/>
            </a:schemeClr>
          </a:solidFill>
          <a:ln>
            <a:noFill/>
          </a:ln>
        </p:spPr>
        <p:txBody>
          <a:bodyPr vert="horz" lIns="91440" tIns="45720" rIns="91440" bIns="45720" rtlCol="0" anchor="ctr">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sz="4400" u="sng" dirty="0">
                <a:solidFill>
                  <a:srgbClr val="FF0000"/>
                </a:solidFill>
                <a:latin typeface="Times New Roman" pitchFamily="18" charset="0"/>
                <a:cs typeface="Times New Roman" pitchFamily="18" charset="0"/>
              </a:rPr>
              <a:t>Finding the SUM of a GP</a:t>
            </a:r>
          </a:p>
        </p:txBody>
      </p:sp>
      <mc:AlternateContent xmlns:mc="http://schemas.openxmlformats.org/markup-compatibility/2006" xmlns:a14="http://schemas.microsoft.com/office/drawing/2010/main">
        <mc:Choice Requires="a14">
          <p:sp>
            <p:nvSpPr>
              <p:cNvPr id="5" name="Title 1"/>
              <p:cNvSpPr txBox="1">
                <a:spLocks/>
              </p:cNvSpPr>
              <p:nvPr/>
            </p:nvSpPr>
            <p:spPr>
              <a:xfrm>
                <a:off x="3359696" y="1915165"/>
                <a:ext cx="6264696" cy="3746083"/>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0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14:m>
                  <m:oMath xmlns:m="http://schemas.openxmlformats.org/officeDocument/2006/math">
                    <m:r>
                      <a:rPr lang="en-US" sz="3600" b="1" i="1" dirty="0">
                        <a:solidFill>
                          <a:srgbClr val="FFFF00"/>
                        </a:solidFill>
                        <a:latin typeface="Cambria Math"/>
                        <a:cs typeface="Times New Roman" pitchFamily="18" charset="0"/>
                      </a:rPr>
                      <m:t>𝑺</m:t>
                    </m:r>
                    <m:r>
                      <a:rPr lang="en-US" sz="3600" b="1" i="1" baseline="-25000" dirty="0" err="1">
                        <a:solidFill>
                          <a:srgbClr val="FFFF00"/>
                        </a:solidFill>
                        <a:latin typeface="Cambria Math"/>
                        <a:cs typeface="Times New Roman" pitchFamily="18" charset="0"/>
                      </a:rPr>
                      <m:t>𝒏</m:t>
                    </m:r>
                    <m:r>
                      <a:rPr lang="en-US" sz="3600" b="1" i="1" baseline="-25000" dirty="0">
                        <a:solidFill>
                          <a:srgbClr val="FFFF00"/>
                        </a:solidFill>
                        <a:latin typeface="Cambria Math"/>
                        <a:cs typeface="Times New Roman" pitchFamily="18" charset="0"/>
                      </a:rPr>
                      <m:t> </m:t>
                    </m:r>
                    <m:r>
                      <a:rPr lang="en-US" sz="3600" b="1" i="1" dirty="0">
                        <a:solidFill>
                          <a:srgbClr val="FFFF00"/>
                        </a:solidFill>
                        <a:latin typeface="Cambria Math"/>
                        <a:cs typeface="Times New Roman" pitchFamily="18" charset="0"/>
                      </a:rPr>
                      <m:t>= </m:t>
                    </m:r>
                    <m:f>
                      <m:fPr>
                        <m:ctrlPr>
                          <a:rPr lang="en-US" sz="3600" b="1" i="1" dirty="0">
                            <a:solidFill>
                              <a:srgbClr val="FFFF00"/>
                            </a:solidFill>
                            <a:latin typeface="Cambria Math" panose="02040503050406030204" pitchFamily="18" charset="0"/>
                            <a:cs typeface="Times New Roman" pitchFamily="18" charset="0"/>
                          </a:rPr>
                        </m:ctrlPr>
                      </m:fPr>
                      <m:num>
                        <m:r>
                          <a:rPr lang="en-ZA" sz="3600" b="1" i="1" dirty="0">
                            <a:solidFill>
                              <a:srgbClr val="FFFF00"/>
                            </a:solidFill>
                            <a:latin typeface="Cambria Math"/>
                            <a:cs typeface="Times New Roman" pitchFamily="18" charset="0"/>
                          </a:rPr>
                          <m:t>𝒂</m:t>
                        </m:r>
                        <m:r>
                          <a:rPr lang="en-ZA" sz="3600" b="1" i="1" dirty="0">
                            <a:solidFill>
                              <a:srgbClr val="FFFF00"/>
                            </a:solidFill>
                            <a:latin typeface="Cambria Math"/>
                            <a:cs typeface="Times New Roman" pitchFamily="18" charset="0"/>
                          </a:rPr>
                          <m:t>(</m:t>
                        </m:r>
                        <m:sSup>
                          <m:sSupPr>
                            <m:ctrlPr>
                              <a:rPr lang="en-ZA" sz="3600" b="1" i="1" dirty="0">
                                <a:solidFill>
                                  <a:srgbClr val="FFFF00"/>
                                </a:solidFill>
                                <a:latin typeface="Cambria Math" panose="02040503050406030204" pitchFamily="18" charset="0"/>
                                <a:cs typeface="Times New Roman" pitchFamily="18" charset="0"/>
                              </a:rPr>
                            </m:ctrlPr>
                          </m:sSupPr>
                          <m:e>
                            <m:r>
                              <a:rPr lang="en-ZA" sz="3600" b="1" i="1" dirty="0">
                                <a:solidFill>
                                  <a:srgbClr val="FFFF00"/>
                                </a:solidFill>
                                <a:latin typeface="Cambria Math"/>
                                <a:cs typeface="Times New Roman" pitchFamily="18" charset="0"/>
                              </a:rPr>
                              <m:t>𝒓</m:t>
                            </m:r>
                          </m:e>
                          <m:sup>
                            <m:r>
                              <a:rPr lang="en-ZA" sz="3600" b="1" i="1" dirty="0">
                                <a:solidFill>
                                  <a:srgbClr val="FFFF00"/>
                                </a:solidFill>
                                <a:latin typeface="Cambria Math"/>
                                <a:cs typeface="Times New Roman" pitchFamily="18" charset="0"/>
                              </a:rPr>
                              <m:t>𝒏</m:t>
                            </m:r>
                          </m:sup>
                        </m:sSup>
                        <m:r>
                          <a:rPr lang="en-ZA" sz="3600" b="1" i="1" dirty="0">
                            <a:solidFill>
                              <a:srgbClr val="FFFF00"/>
                            </a:solidFill>
                            <a:latin typeface="Cambria Math"/>
                            <a:cs typeface="Times New Roman" pitchFamily="18" charset="0"/>
                          </a:rPr>
                          <m:t>−</m:t>
                        </m:r>
                        <m:r>
                          <a:rPr lang="en-ZA" sz="3600" b="1" i="1" dirty="0">
                            <a:solidFill>
                              <a:srgbClr val="FFFF00"/>
                            </a:solidFill>
                            <a:latin typeface="Cambria Math"/>
                            <a:cs typeface="Times New Roman" pitchFamily="18" charset="0"/>
                          </a:rPr>
                          <m:t>𝟏</m:t>
                        </m:r>
                        <m:r>
                          <a:rPr lang="en-ZA" sz="3600" b="1" i="1" dirty="0">
                            <a:solidFill>
                              <a:srgbClr val="FFFF00"/>
                            </a:solidFill>
                            <a:latin typeface="Cambria Math"/>
                            <a:cs typeface="Times New Roman" pitchFamily="18" charset="0"/>
                          </a:rPr>
                          <m:t>)</m:t>
                        </m:r>
                      </m:num>
                      <m:den>
                        <m:r>
                          <a:rPr lang="en-ZA" sz="3600" b="1" i="1" dirty="0">
                            <a:solidFill>
                              <a:srgbClr val="FFFF00"/>
                            </a:solidFill>
                            <a:latin typeface="Cambria Math"/>
                            <a:cs typeface="Times New Roman" pitchFamily="18" charset="0"/>
                          </a:rPr>
                          <m:t>𝒓</m:t>
                        </m:r>
                        <m:r>
                          <a:rPr lang="en-ZA" sz="3600" b="1" i="1" dirty="0">
                            <a:solidFill>
                              <a:srgbClr val="FFFF00"/>
                            </a:solidFill>
                            <a:latin typeface="Cambria Math"/>
                            <a:cs typeface="Times New Roman" pitchFamily="18" charset="0"/>
                          </a:rPr>
                          <m:t>−</m:t>
                        </m:r>
                        <m:r>
                          <a:rPr lang="en-ZA" sz="3600" b="1" i="1" dirty="0">
                            <a:solidFill>
                              <a:srgbClr val="FFFF00"/>
                            </a:solidFill>
                            <a:latin typeface="Cambria Math"/>
                            <a:cs typeface="Times New Roman" pitchFamily="18" charset="0"/>
                          </a:rPr>
                          <m:t>𝟏</m:t>
                        </m:r>
                      </m:den>
                    </m:f>
                    <m:r>
                      <a:rPr lang="en-ZA" sz="3600" b="1" i="1" dirty="0">
                        <a:solidFill>
                          <a:srgbClr val="FFFF00"/>
                        </a:solidFill>
                        <a:latin typeface="Cambria Math"/>
                        <a:cs typeface="Times New Roman" pitchFamily="18" charset="0"/>
                      </a:rPr>
                      <m:t>   (</m:t>
                    </m:r>
                    <m:r>
                      <a:rPr lang="en-ZA" sz="3600" b="1" i="1" dirty="0">
                        <a:solidFill>
                          <a:srgbClr val="FFFF00"/>
                        </a:solidFill>
                        <a:latin typeface="Cambria Math" panose="02040503050406030204" pitchFamily="18" charset="0"/>
                        <a:cs typeface="Times New Roman" pitchFamily="18" charset="0"/>
                      </a:rPr>
                      <m:t>𝒓</m:t>
                    </m:r>
                    <m:r>
                      <a:rPr lang="en-ZA" sz="3600" b="1" i="1" dirty="0">
                        <a:solidFill>
                          <a:srgbClr val="FFFF00"/>
                        </a:solidFill>
                        <a:latin typeface="Cambria Math" panose="02040503050406030204" pitchFamily="18" charset="0"/>
                        <a:cs typeface="Times New Roman" pitchFamily="18" charset="0"/>
                      </a:rPr>
                      <m:t>&gt;</m:t>
                    </m:r>
                    <m:r>
                      <a:rPr lang="en-ZA" sz="3600" b="1" i="1" dirty="0">
                        <a:solidFill>
                          <a:srgbClr val="FFFF00"/>
                        </a:solidFill>
                        <a:latin typeface="Cambria Math" panose="02040503050406030204" pitchFamily="18" charset="0"/>
                        <a:cs typeface="Times New Roman" pitchFamily="18" charset="0"/>
                      </a:rPr>
                      <m:t>𝟏</m:t>
                    </m:r>
                    <m:r>
                      <a:rPr lang="en-ZA" sz="3600" b="1" i="1" dirty="0">
                        <a:solidFill>
                          <a:srgbClr val="FFFF00"/>
                        </a:solidFill>
                        <a:latin typeface="Cambria Math" panose="02040503050406030204" pitchFamily="18" charset="0"/>
                        <a:cs typeface="Times New Roman" pitchFamily="18" charset="0"/>
                      </a:rPr>
                      <m:t> ; </m:t>
                    </m:r>
                    <m:r>
                      <a:rPr lang="en-ZA" sz="3600" b="1" i="1" dirty="0">
                        <a:solidFill>
                          <a:srgbClr val="FFFF00"/>
                        </a:solidFill>
                        <a:latin typeface="Cambria Math"/>
                        <a:cs typeface="Times New Roman" pitchFamily="18" charset="0"/>
                      </a:rPr>
                      <m:t>𝒓</m:t>
                    </m:r>
                    <m:r>
                      <a:rPr lang="en-ZA" sz="3600" b="1" i="1" dirty="0">
                        <a:solidFill>
                          <a:srgbClr val="FFFF00"/>
                        </a:solidFill>
                        <a:latin typeface="Cambria Math"/>
                        <a:cs typeface="Times New Roman" pitchFamily="18" charset="0"/>
                      </a:rPr>
                      <m:t> ≠</m:t>
                    </m:r>
                    <m:r>
                      <a:rPr lang="en-ZA" sz="3600" b="1" i="1" dirty="0">
                        <a:solidFill>
                          <a:srgbClr val="FFFF00"/>
                        </a:solidFill>
                        <a:latin typeface="Cambria Math"/>
                        <a:ea typeface="Cambria Math"/>
                        <a:cs typeface="Times New Roman" pitchFamily="18" charset="0"/>
                      </a:rPr>
                      <m:t>𝟏</m:t>
                    </m:r>
                    <m:r>
                      <a:rPr lang="en-ZA" sz="3600" b="1" i="1" dirty="0">
                        <a:solidFill>
                          <a:srgbClr val="FFFF00"/>
                        </a:solidFill>
                        <a:latin typeface="Cambria Math"/>
                        <a:ea typeface="Cambria Math"/>
                        <a:cs typeface="Times New Roman" pitchFamily="18" charset="0"/>
                      </a:rPr>
                      <m:t>)</m:t>
                    </m:r>
                  </m:oMath>
                </a14:m>
                <a:r>
                  <a:rPr lang="en-US" sz="3600" b="1" dirty="0">
                    <a:solidFill>
                      <a:srgbClr val="FFFF00"/>
                    </a:solidFill>
                    <a:latin typeface="Times New Roman" pitchFamily="18" charset="0"/>
                    <a:cs typeface="Times New Roman" pitchFamily="18" charset="0"/>
                  </a:rPr>
                  <a:t>  </a:t>
                </a:r>
              </a:p>
              <a:p>
                <a:pPr>
                  <a:lnSpc>
                    <a:spcPct val="150000"/>
                  </a:lnSpc>
                </a:pPr>
                <a:endParaRPr lang="en-US" sz="1200" b="1" dirty="0">
                  <a:solidFill>
                    <a:srgbClr val="FF9900"/>
                  </a:solidFill>
                  <a:latin typeface="Times New Roman" pitchFamily="18" charset="0"/>
                  <a:cs typeface="Times New Roman" pitchFamily="18" charset="0"/>
                </a:endParaRPr>
              </a:p>
              <a:p>
                <a:r>
                  <a:rPr lang="en-US" sz="3200" b="1" dirty="0" err="1">
                    <a:solidFill>
                      <a:schemeClr val="tx1"/>
                    </a:solidFill>
                    <a:latin typeface="Times New Roman" pitchFamily="18" charset="0"/>
                    <a:cs typeface="Times New Roman" pitchFamily="18" charset="0"/>
                  </a:rPr>
                  <a:t>S</a:t>
                </a:r>
                <a:r>
                  <a:rPr lang="en-US" sz="3200" b="1" baseline="-25000" dirty="0" err="1">
                    <a:solidFill>
                      <a:schemeClr val="tx1"/>
                    </a:solidFill>
                    <a:latin typeface="Times New Roman" pitchFamily="18" charset="0"/>
                    <a:cs typeface="Times New Roman" pitchFamily="18" charset="0"/>
                  </a:rPr>
                  <a:t>n</a:t>
                </a:r>
                <a:r>
                  <a:rPr lang="en-US" sz="3200" b="1" baseline="-25000" dirty="0">
                    <a:solidFill>
                      <a:schemeClr val="tx1"/>
                    </a:solidFill>
                    <a:latin typeface="Times New Roman" pitchFamily="18" charset="0"/>
                    <a:cs typeface="Times New Roman" pitchFamily="18" charset="0"/>
                  </a:rPr>
                  <a:t>  </a:t>
                </a:r>
                <a:r>
                  <a:rPr lang="en-US" sz="3200" b="1" dirty="0">
                    <a:solidFill>
                      <a:schemeClr val="tx1"/>
                    </a:solidFill>
                    <a:latin typeface="Times New Roman" pitchFamily="18" charset="0"/>
                    <a:cs typeface="Times New Roman" pitchFamily="18" charset="0"/>
                  </a:rPr>
                  <a:t>= sum of </a:t>
                </a:r>
                <a:r>
                  <a:rPr lang="en-US" sz="3200" b="1" i="1" dirty="0">
                    <a:solidFill>
                      <a:schemeClr val="tx1"/>
                    </a:solidFill>
                    <a:latin typeface="Times New Roman" pitchFamily="18" charset="0"/>
                    <a:cs typeface="Times New Roman" pitchFamily="18" charset="0"/>
                  </a:rPr>
                  <a:t>n</a:t>
                </a:r>
                <a:r>
                  <a:rPr lang="en-US" sz="3200" b="1" dirty="0">
                    <a:solidFill>
                      <a:schemeClr val="tx1"/>
                    </a:solidFill>
                    <a:latin typeface="Times New Roman" pitchFamily="18" charset="0"/>
                    <a:cs typeface="Times New Roman" pitchFamily="18" charset="0"/>
                  </a:rPr>
                  <a:t> terms</a:t>
                </a:r>
              </a:p>
              <a:p>
                <a:r>
                  <a:rPr lang="en-US" sz="3200" b="1" dirty="0">
                    <a:solidFill>
                      <a:schemeClr val="tx1"/>
                    </a:solidFill>
                    <a:latin typeface="Times New Roman" pitchFamily="18" charset="0"/>
                    <a:cs typeface="Times New Roman" pitchFamily="18" charset="0"/>
                  </a:rPr>
                  <a:t>a   = first term</a:t>
                </a:r>
              </a:p>
              <a:p>
                <a:r>
                  <a:rPr lang="en-US" sz="3200" b="1" dirty="0">
                    <a:solidFill>
                      <a:schemeClr val="tx1"/>
                    </a:solidFill>
                    <a:latin typeface="Times New Roman" pitchFamily="18" charset="0"/>
                    <a:cs typeface="Times New Roman" pitchFamily="18" charset="0"/>
                  </a:rPr>
                  <a:t>n   = number of terms</a:t>
                </a:r>
              </a:p>
              <a:p>
                <a:r>
                  <a:rPr lang="en-US" sz="3200" b="1" dirty="0">
                    <a:solidFill>
                      <a:schemeClr val="tx1"/>
                    </a:solidFill>
                    <a:latin typeface="Times New Roman" pitchFamily="18" charset="0"/>
                    <a:cs typeface="Times New Roman" pitchFamily="18" charset="0"/>
                  </a:rPr>
                  <a:t>r   = common ratio </a:t>
                </a:r>
              </a:p>
            </p:txBody>
          </p:sp>
        </mc:Choice>
        <mc:Fallback xmlns="">
          <p:sp>
            <p:nvSpPr>
              <p:cNvPr id="5" name="Title 1"/>
              <p:cNvSpPr txBox="1">
                <a:spLocks noRot="1" noChangeAspect="1" noMove="1" noResize="1" noEditPoints="1" noAdjustHandles="1" noChangeArrowheads="1" noChangeShapeType="1" noTextEdit="1"/>
              </p:cNvSpPr>
              <p:nvPr/>
            </p:nvSpPr>
            <p:spPr>
              <a:xfrm>
                <a:off x="3359696" y="1915165"/>
                <a:ext cx="6264696" cy="3746083"/>
              </a:xfrm>
              <a:prstGeom prst="rect">
                <a:avLst/>
              </a:prstGeom>
              <a:blipFill>
                <a:blip r:embed="rId2"/>
                <a:stretch>
                  <a:fillRect l="-2432"/>
                </a:stretch>
              </a:blipFill>
            </p:spPr>
            <p:txBody>
              <a:bodyPr/>
              <a:lstStyle/>
              <a:p>
                <a:r>
                  <a:rPr lang="en-ZA">
                    <a:noFill/>
                  </a:rPr>
                  <a:t> </a:t>
                </a:r>
              </a:p>
            </p:txBody>
          </p:sp>
        </mc:Fallback>
      </mc:AlternateContent>
    </p:spTree>
    <p:extLst>
      <p:ext uri="{BB962C8B-B14F-4D97-AF65-F5344CB8AC3E}">
        <p14:creationId xmlns:p14="http://schemas.microsoft.com/office/powerpoint/2010/main" val="276630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down)">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circle(in)">
                                      <p:cBhvr>
                                        <p:cTn id="27"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21527" y="160505"/>
            <a:ext cx="8784977" cy="1066800"/>
          </a:xfrm>
          <a:prstGeom prst="rect">
            <a:avLst/>
          </a:prstGeom>
          <a:solidFill>
            <a:schemeClr val="bg2">
              <a:lumMod val="25000"/>
              <a:lumOff val="75000"/>
            </a:schemeClr>
          </a:solidFill>
          <a:ln>
            <a:noFill/>
          </a:ln>
        </p:spPr>
        <p:txBody>
          <a:bodyPr vert="horz" lIns="91440" tIns="45720" rIns="91440" bIns="45720" rtlCol="0" anchor="ctr">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sz="4400" u="sng" dirty="0">
                <a:solidFill>
                  <a:srgbClr val="FF0000"/>
                </a:solidFill>
                <a:latin typeface="Times New Roman" pitchFamily="18" charset="0"/>
                <a:cs typeface="Times New Roman" pitchFamily="18" charset="0"/>
              </a:rPr>
              <a:t>Finding the SUM of an AP</a:t>
            </a:r>
          </a:p>
        </p:txBody>
      </p:sp>
      <mc:AlternateContent xmlns:mc="http://schemas.openxmlformats.org/markup-compatibility/2006" xmlns:a14="http://schemas.microsoft.com/office/drawing/2010/main">
        <mc:Choice Requires="a14">
          <p:sp>
            <p:nvSpPr>
              <p:cNvPr id="5" name="Title 1"/>
              <p:cNvSpPr txBox="1">
                <a:spLocks/>
              </p:cNvSpPr>
              <p:nvPr/>
            </p:nvSpPr>
            <p:spPr>
              <a:xfrm>
                <a:off x="3185965" y="1906619"/>
                <a:ext cx="5616624" cy="3191272"/>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0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14:m>
                  <m:oMathPara xmlns:m="http://schemas.openxmlformats.org/officeDocument/2006/math">
                    <m:oMathParaPr>
                      <m:jc m:val="centerGroup"/>
                    </m:oMathParaPr>
                    <m:oMath xmlns:m="http://schemas.openxmlformats.org/officeDocument/2006/math">
                      <m:r>
                        <a:rPr lang="en-US" sz="3600" b="1" i="1" dirty="0">
                          <a:solidFill>
                            <a:srgbClr val="FFFF00"/>
                          </a:solidFill>
                          <a:latin typeface="Cambria Math"/>
                          <a:cs typeface="Times New Roman" pitchFamily="18" charset="0"/>
                        </a:rPr>
                        <m:t>𝑺</m:t>
                      </m:r>
                      <m:r>
                        <a:rPr lang="en-US" sz="3600" b="1" i="1" baseline="-25000" dirty="0" err="1">
                          <a:solidFill>
                            <a:srgbClr val="FFFF00"/>
                          </a:solidFill>
                          <a:latin typeface="Cambria Math"/>
                          <a:cs typeface="Times New Roman" pitchFamily="18" charset="0"/>
                        </a:rPr>
                        <m:t>𝒏</m:t>
                      </m:r>
                      <m:r>
                        <a:rPr lang="en-US" sz="3600" b="1" i="1" baseline="-25000" dirty="0">
                          <a:solidFill>
                            <a:srgbClr val="FFFF00"/>
                          </a:solidFill>
                          <a:latin typeface="Cambria Math"/>
                          <a:cs typeface="Times New Roman" pitchFamily="18" charset="0"/>
                        </a:rPr>
                        <m:t> </m:t>
                      </m:r>
                      <m:r>
                        <a:rPr lang="en-US" sz="3600" b="1" i="1" dirty="0">
                          <a:solidFill>
                            <a:srgbClr val="FFFF00"/>
                          </a:solidFill>
                          <a:latin typeface="Cambria Math"/>
                          <a:cs typeface="Times New Roman" pitchFamily="18" charset="0"/>
                        </a:rPr>
                        <m:t>= </m:t>
                      </m:r>
                      <m:f>
                        <m:fPr>
                          <m:ctrlPr>
                            <a:rPr lang="en-US" sz="3600" b="1" i="1" dirty="0">
                              <a:solidFill>
                                <a:srgbClr val="FFFF00"/>
                              </a:solidFill>
                              <a:latin typeface="Cambria Math" panose="02040503050406030204" pitchFamily="18" charset="0"/>
                              <a:cs typeface="Times New Roman" pitchFamily="18" charset="0"/>
                            </a:rPr>
                          </m:ctrlPr>
                        </m:fPr>
                        <m:num>
                          <m:r>
                            <a:rPr lang="en-ZA" sz="3600" b="1" i="1" dirty="0">
                              <a:solidFill>
                                <a:srgbClr val="FFFF00"/>
                              </a:solidFill>
                              <a:latin typeface="Cambria Math"/>
                              <a:cs typeface="Times New Roman" pitchFamily="18" charset="0"/>
                            </a:rPr>
                            <m:t>𝒏</m:t>
                          </m:r>
                        </m:num>
                        <m:den>
                          <m:r>
                            <a:rPr lang="en-ZA" sz="3600" b="1" i="1" dirty="0">
                              <a:solidFill>
                                <a:srgbClr val="FFFF00"/>
                              </a:solidFill>
                              <a:latin typeface="Cambria Math"/>
                              <a:cs typeface="Times New Roman" pitchFamily="18" charset="0"/>
                            </a:rPr>
                            <m:t>𝟐</m:t>
                          </m:r>
                        </m:den>
                      </m:f>
                      <m:r>
                        <a:rPr lang="en-ZA" sz="3600" b="1" i="1" dirty="0">
                          <a:solidFill>
                            <a:srgbClr val="FFFF00"/>
                          </a:solidFill>
                          <a:latin typeface="Cambria Math"/>
                          <a:cs typeface="Times New Roman" pitchFamily="18" charset="0"/>
                        </a:rPr>
                        <m:t>[</m:t>
                      </m:r>
                      <m:r>
                        <a:rPr lang="en-ZA" sz="3600" b="1" i="1" dirty="0">
                          <a:solidFill>
                            <a:srgbClr val="FFFF00"/>
                          </a:solidFill>
                          <a:latin typeface="Cambria Math"/>
                          <a:cs typeface="Times New Roman" pitchFamily="18" charset="0"/>
                        </a:rPr>
                        <m:t>𝟐</m:t>
                      </m:r>
                      <m:r>
                        <a:rPr lang="en-US" sz="3600" b="1" i="1" dirty="0">
                          <a:solidFill>
                            <a:srgbClr val="FFFF00"/>
                          </a:solidFill>
                          <a:latin typeface="Cambria Math"/>
                          <a:cs typeface="Times New Roman" pitchFamily="18" charset="0"/>
                        </a:rPr>
                        <m:t>𝒂</m:t>
                      </m:r>
                      <m:r>
                        <a:rPr lang="en-US" sz="3600" b="1" i="1" dirty="0">
                          <a:solidFill>
                            <a:srgbClr val="FFFF00"/>
                          </a:solidFill>
                          <a:latin typeface="Cambria Math"/>
                          <a:cs typeface="Times New Roman" pitchFamily="18" charset="0"/>
                        </a:rPr>
                        <m:t> + </m:t>
                      </m:r>
                      <m:d>
                        <m:dPr>
                          <m:ctrlPr>
                            <a:rPr lang="en-US" sz="3600" b="1" i="1" dirty="0">
                              <a:solidFill>
                                <a:srgbClr val="FFFF00"/>
                              </a:solidFill>
                              <a:latin typeface="Cambria Math" panose="02040503050406030204" pitchFamily="18" charset="0"/>
                              <a:cs typeface="Times New Roman" pitchFamily="18" charset="0"/>
                            </a:rPr>
                          </m:ctrlPr>
                        </m:dPr>
                        <m:e>
                          <m:r>
                            <a:rPr lang="en-US" sz="3600" b="1" i="1" dirty="0">
                              <a:solidFill>
                                <a:srgbClr val="FFFF00"/>
                              </a:solidFill>
                              <a:latin typeface="Cambria Math"/>
                              <a:cs typeface="Times New Roman" pitchFamily="18" charset="0"/>
                            </a:rPr>
                            <m:t>𝒏</m:t>
                          </m:r>
                          <m:r>
                            <a:rPr lang="en-US" sz="3600" b="1" i="1" dirty="0">
                              <a:solidFill>
                                <a:srgbClr val="FFFF00"/>
                              </a:solidFill>
                              <a:latin typeface="Cambria Math"/>
                              <a:cs typeface="Times New Roman" pitchFamily="18" charset="0"/>
                            </a:rPr>
                            <m:t> – </m:t>
                          </m:r>
                          <m:r>
                            <a:rPr lang="en-US" sz="3600" b="1" i="1" dirty="0">
                              <a:solidFill>
                                <a:srgbClr val="FFFF00"/>
                              </a:solidFill>
                              <a:latin typeface="Cambria Math"/>
                              <a:cs typeface="Times New Roman" pitchFamily="18" charset="0"/>
                            </a:rPr>
                            <m:t>𝟏</m:t>
                          </m:r>
                        </m:e>
                      </m:d>
                      <m:r>
                        <a:rPr lang="en-US" sz="3600" b="1" i="1" dirty="0">
                          <a:solidFill>
                            <a:srgbClr val="FFFF00"/>
                          </a:solidFill>
                          <a:latin typeface="Cambria Math"/>
                          <a:cs typeface="Times New Roman" pitchFamily="18" charset="0"/>
                        </a:rPr>
                        <m:t>𝒅</m:t>
                      </m:r>
                      <m:r>
                        <a:rPr lang="en-ZA" sz="3600" b="1" i="1" dirty="0">
                          <a:solidFill>
                            <a:srgbClr val="FFFF00"/>
                          </a:solidFill>
                          <a:latin typeface="Cambria Math"/>
                          <a:cs typeface="Times New Roman" pitchFamily="18" charset="0"/>
                        </a:rPr>
                        <m:t>]</m:t>
                      </m:r>
                    </m:oMath>
                  </m:oMathPara>
                </a14:m>
                <a:endParaRPr lang="en-US" sz="3600" b="1" dirty="0">
                  <a:solidFill>
                    <a:srgbClr val="FFFF00"/>
                  </a:solidFill>
                  <a:latin typeface="Times New Roman" pitchFamily="18" charset="0"/>
                  <a:cs typeface="Times New Roman" pitchFamily="18" charset="0"/>
                </a:endParaRPr>
              </a:p>
              <a:p>
                <a:pPr>
                  <a:lnSpc>
                    <a:spcPct val="150000"/>
                  </a:lnSpc>
                </a:pPr>
                <a:endParaRPr lang="en-US" sz="1200" b="1" dirty="0">
                  <a:solidFill>
                    <a:srgbClr val="FF9900"/>
                  </a:solidFill>
                  <a:latin typeface="Times New Roman" pitchFamily="18" charset="0"/>
                  <a:cs typeface="Times New Roman" pitchFamily="18" charset="0"/>
                </a:endParaRPr>
              </a:p>
              <a:p>
                <a:r>
                  <a:rPr lang="en-US" sz="3200" b="1" dirty="0" err="1">
                    <a:solidFill>
                      <a:schemeClr val="tx1"/>
                    </a:solidFill>
                    <a:latin typeface="Times New Roman" pitchFamily="18" charset="0"/>
                    <a:cs typeface="Times New Roman" pitchFamily="18" charset="0"/>
                  </a:rPr>
                  <a:t>S</a:t>
                </a:r>
                <a:r>
                  <a:rPr lang="en-US" sz="3200" b="1" baseline="-25000" dirty="0" err="1">
                    <a:solidFill>
                      <a:schemeClr val="tx1"/>
                    </a:solidFill>
                    <a:latin typeface="Times New Roman" pitchFamily="18" charset="0"/>
                    <a:cs typeface="Times New Roman" pitchFamily="18" charset="0"/>
                  </a:rPr>
                  <a:t>n</a:t>
                </a:r>
                <a:r>
                  <a:rPr lang="en-US" sz="3200" b="1" baseline="-25000" dirty="0">
                    <a:solidFill>
                      <a:schemeClr val="tx1"/>
                    </a:solidFill>
                    <a:latin typeface="Times New Roman" pitchFamily="18" charset="0"/>
                    <a:cs typeface="Times New Roman" pitchFamily="18" charset="0"/>
                  </a:rPr>
                  <a:t>  </a:t>
                </a:r>
                <a:r>
                  <a:rPr lang="en-US" sz="3200" b="1" dirty="0">
                    <a:solidFill>
                      <a:schemeClr val="tx1"/>
                    </a:solidFill>
                    <a:latin typeface="Times New Roman" pitchFamily="18" charset="0"/>
                    <a:cs typeface="Times New Roman" pitchFamily="18" charset="0"/>
                  </a:rPr>
                  <a:t>= sum of </a:t>
                </a:r>
                <a:r>
                  <a:rPr lang="en-US" sz="3200" b="1" i="1" dirty="0">
                    <a:solidFill>
                      <a:schemeClr val="tx1"/>
                    </a:solidFill>
                    <a:latin typeface="Times New Roman" pitchFamily="18" charset="0"/>
                    <a:cs typeface="Times New Roman" pitchFamily="18" charset="0"/>
                  </a:rPr>
                  <a:t>n</a:t>
                </a:r>
                <a:r>
                  <a:rPr lang="en-US" sz="3200" b="1" dirty="0">
                    <a:solidFill>
                      <a:schemeClr val="tx1"/>
                    </a:solidFill>
                    <a:latin typeface="Times New Roman" pitchFamily="18" charset="0"/>
                    <a:cs typeface="Times New Roman" pitchFamily="18" charset="0"/>
                  </a:rPr>
                  <a:t> terms</a:t>
                </a:r>
              </a:p>
              <a:p>
                <a:r>
                  <a:rPr lang="en-US" sz="3200" b="1" dirty="0">
                    <a:solidFill>
                      <a:schemeClr val="tx1"/>
                    </a:solidFill>
                    <a:latin typeface="Times New Roman" pitchFamily="18" charset="0"/>
                    <a:cs typeface="Times New Roman" pitchFamily="18" charset="0"/>
                  </a:rPr>
                  <a:t>a   = first term</a:t>
                </a:r>
              </a:p>
              <a:p>
                <a:r>
                  <a:rPr lang="en-US" sz="3200" b="1" dirty="0">
                    <a:solidFill>
                      <a:schemeClr val="tx1"/>
                    </a:solidFill>
                    <a:latin typeface="Times New Roman" pitchFamily="18" charset="0"/>
                    <a:cs typeface="Times New Roman" pitchFamily="18" charset="0"/>
                  </a:rPr>
                  <a:t>n   = number of terms</a:t>
                </a:r>
              </a:p>
              <a:p>
                <a:r>
                  <a:rPr lang="en-US" sz="3200" b="1" dirty="0">
                    <a:solidFill>
                      <a:schemeClr val="tx1"/>
                    </a:solidFill>
                    <a:latin typeface="Times New Roman" pitchFamily="18" charset="0"/>
                    <a:cs typeface="Times New Roman" pitchFamily="18" charset="0"/>
                  </a:rPr>
                  <a:t>d   = common difference </a:t>
                </a:r>
              </a:p>
            </p:txBody>
          </p:sp>
        </mc:Choice>
        <mc:Fallback xmlns="">
          <p:sp>
            <p:nvSpPr>
              <p:cNvPr id="5" name="Title 1"/>
              <p:cNvSpPr txBox="1">
                <a:spLocks noRot="1" noChangeAspect="1" noMove="1" noResize="1" noEditPoints="1" noAdjustHandles="1" noChangeArrowheads="1" noChangeShapeType="1" noTextEdit="1"/>
              </p:cNvSpPr>
              <p:nvPr/>
            </p:nvSpPr>
            <p:spPr>
              <a:xfrm>
                <a:off x="3185965" y="1906619"/>
                <a:ext cx="5616624" cy="3191272"/>
              </a:xfrm>
              <a:prstGeom prst="rect">
                <a:avLst/>
              </a:prstGeom>
              <a:blipFill>
                <a:blip r:embed="rId2"/>
                <a:stretch>
                  <a:fillRect l="-2823" b="-23327"/>
                </a:stretch>
              </a:blipFill>
            </p:spPr>
            <p:txBody>
              <a:bodyPr/>
              <a:lstStyle/>
              <a:p>
                <a:r>
                  <a:rPr lang="en-ZA">
                    <a:noFill/>
                  </a:rPr>
                  <a:t> </a:t>
                </a:r>
              </a:p>
            </p:txBody>
          </p:sp>
        </mc:Fallback>
      </mc:AlternateContent>
      <p:sp>
        <p:nvSpPr>
          <p:cNvPr id="6" name="TextBox 5"/>
          <p:cNvSpPr txBox="1">
            <a:spLocks noChangeArrowheads="1"/>
          </p:cNvSpPr>
          <p:nvPr/>
        </p:nvSpPr>
        <p:spPr bwMode="auto">
          <a:xfrm>
            <a:off x="5663953" y="6157481"/>
            <a:ext cx="4658995"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en-US" sz="2400" dirty="0">
                <a:hlinkClick r:id="rId3"/>
              </a:rPr>
              <a:t>Sum of an Arithmetic Sequence</a:t>
            </a:r>
            <a:endParaRPr lang="en-US" sz="2400" dirty="0"/>
          </a:p>
        </p:txBody>
      </p:sp>
    </p:spTree>
    <p:extLst>
      <p:ext uri="{BB962C8B-B14F-4D97-AF65-F5344CB8AC3E}">
        <p14:creationId xmlns:p14="http://schemas.microsoft.com/office/powerpoint/2010/main" val="315494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down)">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wipe(down)">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21527" y="188640"/>
            <a:ext cx="8784977" cy="1066800"/>
          </a:xfrm>
          <a:prstGeom prst="rect">
            <a:avLst/>
          </a:prstGeom>
          <a:solidFill>
            <a:schemeClr val="bg2">
              <a:lumMod val="25000"/>
              <a:lumOff val="75000"/>
            </a:schemeClr>
          </a:solidFill>
          <a:ln>
            <a:noFill/>
          </a:ln>
        </p:spPr>
        <p:txBody>
          <a:bodyPr vert="horz" lIns="91440" tIns="45720" rIns="91440" bIns="45720" rtlCol="0" anchor="ctr">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sz="4400" u="sng" dirty="0">
                <a:solidFill>
                  <a:srgbClr val="FF0000"/>
                </a:solidFill>
                <a:latin typeface="Times New Roman" pitchFamily="18" charset="0"/>
                <a:cs typeface="Times New Roman" pitchFamily="18" charset="0"/>
              </a:rPr>
              <a:t>Deriving the Sum formula of a GP</a:t>
            </a:r>
          </a:p>
        </p:txBody>
      </p:sp>
      <mc:AlternateContent xmlns:mc="http://schemas.openxmlformats.org/markup-compatibility/2006" xmlns:a14="http://schemas.microsoft.com/office/drawing/2010/main">
        <mc:Choice Requires="a14">
          <p:sp>
            <p:nvSpPr>
              <p:cNvPr id="5" name="TextBox 4"/>
              <p:cNvSpPr txBox="1"/>
              <p:nvPr/>
            </p:nvSpPr>
            <p:spPr>
              <a:xfrm>
                <a:off x="1721526" y="1628800"/>
                <a:ext cx="8946475" cy="4574586"/>
              </a:xfrm>
              <a:prstGeom prst="rect">
                <a:avLst/>
              </a:prstGeom>
              <a:noFill/>
            </p:spPr>
            <p:txBody>
              <a:bodyPr wrap="square" rtlCol="0">
                <a:spAutoFit/>
              </a:bodyPr>
              <a:lstStyle/>
              <a:p>
                <a:pPr>
                  <a:spcAft>
                    <a:spcPts val="600"/>
                  </a:spcAft>
                </a:pPr>
                <a:r>
                  <a:rPr lang="en-ZA" sz="2800" b="1" dirty="0">
                    <a:latin typeface="Times New Roman" pitchFamily="18" charset="0"/>
                    <a:cs typeface="Times New Roman" pitchFamily="18" charset="0"/>
                  </a:rPr>
                  <a:t>Write out the Sum of a GP, using the general term notation (i.e. T</a:t>
                </a:r>
                <a:r>
                  <a:rPr lang="en-ZA" sz="2800" b="1" baseline="-25000" dirty="0">
                    <a:latin typeface="Times New Roman" pitchFamily="18" charset="0"/>
                    <a:cs typeface="Times New Roman" pitchFamily="18" charset="0"/>
                  </a:rPr>
                  <a:t>1</a:t>
                </a:r>
                <a:r>
                  <a:rPr lang="en-ZA" sz="2800" b="1" dirty="0">
                    <a:latin typeface="Times New Roman" pitchFamily="18" charset="0"/>
                    <a:cs typeface="Times New Roman" pitchFamily="18" charset="0"/>
                  </a:rPr>
                  <a:t>, T</a:t>
                </a:r>
                <a:r>
                  <a:rPr lang="en-ZA" sz="2800" b="1" baseline="-25000" dirty="0">
                    <a:latin typeface="Times New Roman" pitchFamily="18" charset="0"/>
                    <a:cs typeface="Times New Roman" pitchFamily="18" charset="0"/>
                  </a:rPr>
                  <a:t>2</a:t>
                </a:r>
                <a:r>
                  <a:rPr lang="en-ZA" sz="2800" b="1" dirty="0">
                    <a:latin typeface="Times New Roman" pitchFamily="18" charset="0"/>
                    <a:cs typeface="Times New Roman" pitchFamily="18" charset="0"/>
                  </a:rPr>
                  <a:t>, T</a:t>
                </a:r>
                <a:r>
                  <a:rPr lang="en-ZA" sz="2800" b="1" baseline="-25000" dirty="0">
                    <a:latin typeface="Times New Roman" pitchFamily="18" charset="0"/>
                    <a:cs typeface="Times New Roman" pitchFamily="18" charset="0"/>
                  </a:rPr>
                  <a:t>3</a:t>
                </a:r>
                <a:r>
                  <a:rPr lang="en-ZA" sz="2800" b="1" dirty="0">
                    <a:latin typeface="Times New Roman" pitchFamily="18" charset="0"/>
                    <a:cs typeface="Times New Roman" pitchFamily="18" charset="0"/>
                  </a:rPr>
                  <a:t> … </a:t>
                </a:r>
                <a:r>
                  <a:rPr lang="en-ZA" sz="2800" b="1" dirty="0" err="1">
                    <a:latin typeface="Times New Roman" pitchFamily="18" charset="0"/>
                    <a:cs typeface="Times New Roman" pitchFamily="18" charset="0"/>
                  </a:rPr>
                  <a:t>T</a:t>
                </a:r>
                <a:r>
                  <a:rPr lang="en-ZA" sz="2800" b="1" baseline="-25000" dirty="0" err="1">
                    <a:latin typeface="Times New Roman" pitchFamily="18" charset="0"/>
                    <a:cs typeface="Times New Roman" pitchFamily="18" charset="0"/>
                  </a:rPr>
                  <a:t>n</a:t>
                </a:r>
                <a:r>
                  <a:rPr lang="en-ZA" sz="2800" b="1" dirty="0">
                    <a:latin typeface="Times New Roman" pitchFamily="18" charset="0"/>
                    <a:cs typeface="Times New Roman" pitchFamily="18" charset="0"/>
                  </a:rPr>
                  <a:t>)  …  call it Equation (1):</a:t>
                </a:r>
              </a:p>
              <a:p>
                <a:endParaRPr lang="en-ZA" sz="2800" dirty="0">
                  <a:latin typeface="Times New Roman" pitchFamily="18" charset="0"/>
                  <a:cs typeface="Times New Roman" pitchFamily="18" charset="0"/>
                </a:endParaRPr>
              </a:p>
              <a:p>
                <a14:m>
                  <m:oMath xmlns:m="http://schemas.openxmlformats.org/officeDocument/2006/math">
                    <m:r>
                      <a:rPr lang="en-ZA" sz="2800" b="1" i="1" dirty="0">
                        <a:solidFill>
                          <a:srgbClr val="FFFF00"/>
                        </a:solidFill>
                        <a:latin typeface="Cambria Math"/>
                        <a:cs typeface="Times New Roman" pitchFamily="18" charset="0"/>
                      </a:rPr>
                      <m:t>𝑺</m:t>
                    </m:r>
                    <m:r>
                      <a:rPr lang="en-ZA" sz="2800" b="1" i="1" baseline="-25000" dirty="0" err="1">
                        <a:solidFill>
                          <a:srgbClr val="FFFF00"/>
                        </a:solidFill>
                        <a:latin typeface="Cambria Math"/>
                        <a:cs typeface="Times New Roman" pitchFamily="18" charset="0"/>
                      </a:rPr>
                      <m:t>𝒏</m:t>
                    </m:r>
                    <m:r>
                      <a:rPr lang="en-ZA" sz="2800" b="1" i="1" dirty="0">
                        <a:solidFill>
                          <a:srgbClr val="FFFF00"/>
                        </a:solidFill>
                        <a:latin typeface="Cambria Math"/>
                        <a:cs typeface="Times New Roman" pitchFamily="18" charset="0"/>
                      </a:rPr>
                      <m:t> = </m:t>
                    </m:r>
                    <m:r>
                      <a:rPr lang="en-ZA" sz="2800" b="1" i="1" dirty="0">
                        <a:solidFill>
                          <a:srgbClr val="FFFF00"/>
                        </a:solidFill>
                        <a:latin typeface="Cambria Math"/>
                        <a:cs typeface="Times New Roman" pitchFamily="18" charset="0"/>
                      </a:rPr>
                      <m:t>𝒂</m:t>
                    </m:r>
                    <m:r>
                      <a:rPr lang="en-ZA" sz="2800" b="1" i="1" dirty="0">
                        <a:solidFill>
                          <a:srgbClr val="FFFF00"/>
                        </a:solidFill>
                        <a:latin typeface="Cambria Math"/>
                        <a:cs typeface="Times New Roman" pitchFamily="18" charset="0"/>
                      </a:rPr>
                      <m:t> +</m:t>
                    </m:r>
                    <m:r>
                      <a:rPr lang="en-ZA" sz="2800" b="1" i="1" dirty="0">
                        <a:solidFill>
                          <a:srgbClr val="FFFF00"/>
                        </a:solidFill>
                        <a:latin typeface="Cambria Math"/>
                        <a:cs typeface="Times New Roman" pitchFamily="18" charset="0"/>
                      </a:rPr>
                      <m:t>𝒂𝒓</m:t>
                    </m:r>
                    <m:r>
                      <a:rPr lang="en-ZA" sz="2800" b="1" i="1" dirty="0">
                        <a:solidFill>
                          <a:srgbClr val="FFFF00"/>
                        </a:solidFill>
                        <a:latin typeface="Cambria Math"/>
                        <a:cs typeface="Times New Roman" pitchFamily="18" charset="0"/>
                      </a:rPr>
                      <m:t>+</m:t>
                    </m:r>
                    <m:r>
                      <a:rPr lang="en-ZA" sz="2800" b="1" i="1" dirty="0">
                        <a:solidFill>
                          <a:srgbClr val="FFFF00"/>
                        </a:solidFill>
                        <a:latin typeface="Cambria Math"/>
                        <a:cs typeface="Times New Roman" pitchFamily="18" charset="0"/>
                      </a:rPr>
                      <m:t>𝒂</m:t>
                    </m:r>
                    <m:sSup>
                      <m:sSupPr>
                        <m:ctrlPr>
                          <a:rPr lang="en-ZA" sz="2800" b="1" i="1" dirty="0">
                            <a:solidFill>
                              <a:srgbClr val="FFFF00"/>
                            </a:solidFill>
                            <a:latin typeface="Cambria Math" panose="02040503050406030204" pitchFamily="18" charset="0"/>
                            <a:cs typeface="Times New Roman" pitchFamily="18" charset="0"/>
                          </a:rPr>
                        </m:ctrlPr>
                      </m:sSupPr>
                      <m:e>
                        <m:r>
                          <a:rPr lang="en-ZA" sz="2800" b="1" i="1" dirty="0">
                            <a:solidFill>
                              <a:srgbClr val="FFFF00"/>
                            </a:solidFill>
                            <a:latin typeface="Cambria Math"/>
                            <a:cs typeface="Times New Roman" pitchFamily="18" charset="0"/>
                          </a:rPr>
                          <m:t>𝒓</m:t>
                        </m:r>
                      </m:e>
                      <m:sup>
                        <m:r>
                          <a:rPr lang="en-ZA" sz="2800" b="1" i="1" dirty="0">
                            <a:solidFill>
                              <a:srgbClr val="FFFF00"/>
                            </a:solidFill>
                            <a:latin typeface="Cambria Math"/>
                            <a:cs typeface="Times New Roman" pitchFamily="18" charset="0"/>
                          </a:rPr>
                          <m:t>𝟐</m:t>
                        </m:r>
                      </m:sup>
                    </m:sSup>
                    <m:r>
                      <a:rPr lang="en-ZA" sz="2800" b="1" i="1" dirty="0">
                        <a:solidFill>
                          <a:srgbClr val="FFFF00"/>
                        </a:solidFill>
                        <a:latin typeface="Cambria Math"/>
                        <a:cs typeface="Times New Roman" pitchFamily="18" charset="0"/>
                      </a:rPr>
                      <m:t> + … + </m:t>
                    </m:r>
                    <m:r>
                      <a:rPr lang="en-ZA" sz="2800" b="1" i="1" dirty="0">
                        <a:solidFill>
                          <a:srgbClr val="FFFF00"/>
                        </a:solidFill>
                        <a:latin typeface="Cambria Math"/>
                        <a:cs typeface="Times New Roman" pitchFamily="18" charset="0"/>
                      </a:rPr>
                      <m:t>𝒂</m:t>
                    </m:r>
                    <m:sSup>
                      <m:sSupPr>
                        <m:ctrlPr>
                          <a:rPr lang="en-ZA" sz="2800" b="1" i="1" dirty="0">
                            <a:solidFill>
                              <a:srgbClr val="FFFF00"/>
                            </a:solidFill>
                            <a:latin typeface="Cambria Math" panose="02040503050406030204" pitchFamily="18" charset="0"/>
                            <a:cs typeface="Times New Roman" pitchFamily="18" charset="0"/>
                          </a:rPr>
                        </m:ctrlPr>
                      </m:sSupPr>
                      <m:e>
                        <m:r>
                          <a:rPr lang="en-ZA" sz="2800" b="1" i="1" dirty="0">
                            <a:solidFill>
                              <a:srgbClr val="FFFF00"/>
                            </a:solidFill>
                            <a:latin typeface="Cambria Math"/>
                            <a:cs typeface="Times New Roman" pitchFamily="18" charset="0"/>
                          </a:rPr>
                          <m:t>𝒓</m:t>
                        </m:r>
                      </m:e>
                      <m:sup>
                        <m:r>
                          <a:rPr lang="en-ZA" sz="2800" b="1" i="1" dirty="0">
                            <a:solidFill>
                              <a:srgbClr val="FFFF00"/>
                            </a:solidFill>
                            <a:latin typeface="Cambria Math"/>
                            <a:cs typeface="Times New Roman" pitchFamily="18" charset="0"/>
                          </a:rPr>
                          <m:t>𝒏</m:t>
                        </m:r>
                        <m:r>
                          <a:rPr lang="en-ZA" sz="2800" b="1" i="1" dirty="0">
                            <a:solidFill>
                              <a:srgbClr val="FFFF00"/>
                            </a:solidFill>
                            <a:latin typeface="Cambria Math"/>
                            <a:cs typeface="Times New Roman" pitchFamily="18" charset="0"/>
                          </a:rPr>
                          <m:t>−</m:t>
                        </m:r>
                        <m:r>
                          <a:rPr lang="en-ZA" sz="2800" b="1" i="1" dirty="0">
                            <a:solidFill>
                              <a:srgbClr val="FFFF00"/>
                            </a:solidFill>
                            <a:latin typeface="Cambria Math"/>
                            <a:cs typeface="Times New Roman" pitchFamily="18" charset="0"/>
                          </a:rPr>
                          <m:t>𝟐</m:t>
                        </m:r>
                      </m:sup>
                    </m:sSup>
                    <m:r>
                      <a:rPr lang="en-ZA" sz="2800" b="1" i="1" dirty="0">
                        <a:solidFill>
                          <a:srgbClr val="FFFF00"/>
                        </a:solidFill>
                        <a:latin typeface="Cambria Math"/>
                        <a:cs typeface="Times New Roman" pitchFamily="18" charset="0"/>
                      </a:rPr>
                      <m:t>+</m:t>
                    </m:r>
                    <m:r>
                      <a:rPr lang="en-ZA" sz="2800" b="1" i="1" dirty="0">
                        <a:solidFill>
                          <a:srgbClr val="FFFF00"/>
                        </a:solidFill>
                        <a:latin typeface="Cambria Math"/>
                        <a:cs typeface="Times New Roman" pitchFamily="18" charset="0"/>
                      </a:rPr>
                      <m:t>𝒂</m:t>
                    </m:r>
                    <m:sSup>
                      <m:sSupPr>
                        <m:ctrlPr>
                          <a:rPr lang="en-ZA" sz="2800" b="1" i="1" dirty="0">
                            <a:solidFill>
                              <a:srgbClr val="FFFF00"/>
                            </a:solidFill>
                            <a:latin typeface="Cambria Math" panose="02040503050406030204" pitchFamily="18" charset="0"/>
                            <a:cs typeface="Times New Roman" pitchFamily="18" charset="0"/>
                          </a:rPr>
                        </m:ctrlPr>
                      </m:sSupPr>
                      <m:e>
                        <m:r>
                          <a:rPr lang="en-ZA" sz="2800" b="1" i="1" dirty="0">
                            <a:solidFill>
                              <a:srgbClr val="FFFF00"/>
                            </a:solidFill>
                            <a:latin typeface="Cambria Math"/>
                            <a:cs typeface="Times New Roman" pitchFamily="18" charset="0"/>
                          </a:rPr>
                          <m:t>𝒓</m:t>
                        </m:r>
                      </m:e>
                      <m:sup>
                        <m:r>
                          <a:rPr lang="en-ZA" sz="2800" b="1" i="1" dirty="0">
                            <a:solidFill>
                              <a:srgbClr val="FFFF00"/>
                            </a:solidFill>
                            <a:latin typeface="Cambria Math"/>
                            <a:cs typeface="Times New Roman" pitchFamily="18" charset="0"/>
                          </a:rPr>
                          <m:t>𝒏</m:t>
                        </m:r>
                        <m:r>
                          <a:rPr lang="en-ZA" sz="2800" b="1" i="1" dirty="0">
                            <a:solidFill>
                              <a:srgbClr val="FFFF00"/>
                            </a:solidFill>
                            <a:latin typeface="Cambria Math"/>
                            <a:cs typeface="Times New Roman" pitchFamily="18" charset="0"/>
                          </a:rPr>
                          <m:t>−</m:t>
                        </m:r>
                        <m:r>
                          <a:rPr lang="en-ZA" sz="2800" b="1" i="1" dirty="0">
                            <a:solidFill>
                              <a:srgbClr val="FFFF00"/>
                            </a:solidFill>
                            <a:latin typeface="Cambria Math"/>
                            <a:cs typeface="Times New Roman" pitchFamily="18" charset="0"/>
                          </a:rPr>
                          <m:t>𝟏</m:t>
                        </m:r>
                      </m:sup>
                    </m:sSup>
                  </m:oMath>
                </a14:m>
                <a:r>
                  <a:rPr lang="en-ZA" sz="2800" b="1" dirty="0">
                    <a:solidFill>
                      <a:srgbClr val="FFFF00"/>
                    </a:solidFill>
                    <a:latin typeface="Times New Roman" pitchFamily="18" charset="0"/>
                    <a:cs typeface="Times New Roman" pitchFamily="18" charset="0"/>
                  </a:rPr>
                  <a:t>                (1)</a:t>
                </a:r>
              </a:p>
              <a:p>
                <a:endParaRPr lang="en-ZA" sz="2800" dirty="0">
                  <a:latin typeface="Times New Roman" pitchFamily="18" charset="0"/>
                  <a:cs typeface="Times New Roman" pitchFamily="18" charset="0"/>
                </a:endParaRPr>
              </a:p>
              <a:p>
                <a:pPr>
                  <a:spcAft>
                    <a:spcPts val="600"/>
                  </a:spcAft>
                </a:pPr>
                <a:r>
                  <a:rPr lang="en-ZA" sz="2800" b="1" dirty="0">
                    <a:latin typeface="Times New Roman" pitchFamily="18" charset="0"/>
                    <a:cs typeface="Times New Roman" pitchFamily="18" charset="0"/>
                  </a:rPr>
                  <a:t>Now multiply both sides of Equation 1 by </a:t>
                </a:r>
                <a:r>
                  <a:rPr lang="en-ZA" sz="2800" b="1" i="1" dirty="0">
                    <a:latin typeface="Times New Roman" pitchFamily="18" charset="0"/>
                    <a:cs typeface="Times New Roman" pitchFamily="18" charset="0"/>
                  </a:rPr>
                  <a:t>r </a:t>
                </a:r>
                <a:r>
                  <a:rPr lang="en-ZA" sz="2800" b="1" dirty="0">
                    <a:latin typeface="Times New Roman" pitchFamily="18" charset="0"/>
                    <a:cs typeface="Times New Roman" pitchFamily="18" charset="0"/>
                  </a:rPr>
                  <a:t>… call it Equation 2:</a:t>
                </a:r>
              </a:p>
              <a:p>
                <a:endParaRPr lang="en-ZA" sz="2800" dirty="0">
                  <a:latin typeface="Times New Roman" pitchFamily="18" charset="0"/>
                  <a:cs typeface="Times New Roman" pitchFamily="18" charset="0"/>
                </a:endParaRPr>
              </a:p>
              <a:p>
                <a14:m>
                  <m:oMath xmlns:m="http://schemas.openxmlformats.org/officeDocument/2006/math">
                    <m:r>
                      <a:rPr lang="en-ZA" sz="2800" b="1" i="1" dirty="0">
                        <a:solidFill>
                          <a:srgbClr val="FFFF00"/>
                        </a:solidFill>
                        <a:latin typeface="Cambria Math"/>
                        <a:cs typeface="Times New Roman" pitchFamily="18" charset="0"/>
                      </a:rPr>
                      <m:t>𝒓𝑺</m:t>
                    </m:r>
                    <m:r>
                      <a:rPr lang="en-ZA" sz="2800" b="1" i="1" baseline="-25000" dirty="0" err="1">
                        <a:solidFill>
                          <a:srgbClr val="FFFF00"/>
                        </a:solidFill>
                        <a:latin typeface="Cambria Math"/>
                        <a:cs typeface="Times New Roman" pitchFamily="18" charset="0"/>
                      </a:rPr>
                      <m:t>𝒏</m:t>
                    </m:r>
                    <m:r>
                      <a:rPr lang="en-ZA" sz="2800" b="1" i="1" dirty="0">
                        <a:solidFill>
                          <a:srgbClr val="FFFF00"/>
                        </a:solidFill>
                        <a:latin typeface="Cambria Math"/>
                        <a:cs typeface="Times New Roman" pitchFamily="18" charset="0"/>
                      </a:rPr>
                      <m:t> = </m:t>
                    </m:r>
                    <m:r>
                      <a:rPr lang="en-ZA" sz="2800" b="1" i="1" dirty="0">
                        <a:solidFill>
                          <a:srgbClr val="FFFF00"/>
                        </a:solidFill>
                        <a:latin typeface="Cambria Math"/>
                        <a:cs typeface="Times New Roman" pitchFamily="18" charset="0"/>
                      </a:rPr>
                      <m:t>𝒂𝒓</m:t>
                    </m:r>
                    <m:r>
                      <a:rPr lang="en-ZA" sz="2800" b="1" i="1" dirty="0">
                        <a:solidFill>
                          <a:srgbClr val="FFFF00"/>
                        </a:solidFill>
                        <a:latin typeface="Cambria Math"/>
                        <a:cs typeface="Times New Roman" pitchFamily="18" charset="0"/>
                      </a:rPr>
                      <m:t> +</m:t>
                    </m:r>
                    <m:r>
                      <a:rPr lang="en-ZA" sz="2800" b="1" i="1" dirty="0">
                        <a:solidFill>
                          <a:srgbClr val="FFFF00"/>
                        </a:solidFill>
                        <a:latin typeface="Cambria Math"/>
                        <a:cs typeface="Times New Roman" pitchFamily="18" charset="0"/>
                      </a:rPr>
                      <m:t>𝒂</m:t>
                    </m:r>
                    <m:sSup>
                      <m:sSupPr>
                        <m:ctrlPr>
                          <a:rPr lang="en-ZA" sz="2800" b="1" i="1" dirty="0">
                            <a:solidFill>
                              <a:srgbClr val="FFFF00"/>
                            </a:solidFill>
                            <a:latin typeface="Cambria Math" panose="02040503050406030204" pitchFamily="18" charset="0"/>
                            <a:cs typeface="Times New Roman" pitchFamily="18" charset="0"/>
                          </a:rPr>
                        </m:ctrlPr>
                      </m:sSupPr>
                      <m:e>
                        <m:r>
                          <a:rPr lang="en-ZA" sz="2800" b="1" i="1" dirty="0">
                            <a:solidFill>
                              <a:srgbClr val="FFFF00"/>
                            </a:solidFill>
                            <a:latin typeface="Cambria Math"/>
                            <a:cs typeface="Times New Roman" pitchFamily="18" charset="0"/>
                          </a:rPr>
                          <m:t>𝒓</m:t>
                        </m:r>
                      </m:e>
                      <m:sup>
                        <m:r>
                          <a:rPr lang="en-ZA" sz="2800" b="1" i="1" dirty="0">
                            <a:solidFill>
                              <a:srgbClr val="FFFF00"/>
                            </a:solidFill>
                            <a:latin typeface="Cambria Math"/>
                            <a:cs typeface="Times New Roman" pitchFamily="18" charset="0"/>
                          </a:rPr>
                          <m:t>𝟐</m:t>
                        </m:r>
                      </m:sup>
                    </m:sSup>
                    <m:r>
                      <a:rPr lang="en-ZA" sz="2800" b="1" i="1" dirty="0">
                        <a:solidFill>
                          <a:srgbClr val="FFFF00"/>
                        </a:solidFill>
                        <a:latin typeface="Cambria Math"/>
                        <a:cs typeface="Times New Roman" pitchFamily="18" charset="0"/>
                      </a:rPr>
                      <m:t>+</m:t>
                    </m:r>
                    <m:r>
                      <a:rPr lang="en-ZA" sz="2800" b="1" i="1" dirty="0">
                        <a:solidFill>
                          <a:srgbClr val="FFFF00"/>
                        </a:solidFill>
                        <a:latin typeface="Cambria Math"/>
                        <a:cs typeface="Times New Roman" pitchFamily="18" charset="0"/>
                      </a:rPr>
                      <m:t>𝒂</m:t>
                    </m:r>
                    <m:sSup>
                      <m:sSupPr>
                        <m:ctrlPr>
                          <a:rPr lang="en-ZA" sz="2800" b="1" i="1" dirty="0">
                            <a:solidFill>
                              <a:srgbClr val="FFFF00"/>
                            </a:solidFill>
                            <a:latin typeface="Cambria Math" panose="02040503050406030204" pitchFamily="18" charset="0"/>
                            <a:cs typeface="Times New Roman" pitchFamily="18" charset="0"/>
                          </a:rPr>
                        </m:ctrlPr>
                      </m:sSupPr>
                      <m:e>
                        <m:r>
                          <a:rPr lang="en-ZA" sz="2800" b="1" i="1" dirty="0">
                            <a:solidFill>
                              <a:srgbClr val="FFFF00"/>
                            </a:solidFill>
                            <a:latin typeface="Cambria Math"/>
                            <a:cs typeface="Times New Roman" pitchFamily="18" charset="0"/>
                          </a:rPr>
                          <m:t>𝒓</m:t>
                        </m:r>
                      </m:e>
                      <m:sup>
                        <m:r>
                          <a:rPr lang="en-ZA" sz="2800" b="1" i="1" dirty="0">
                            <a:solidFill>
                              <a:srgbClr val="FFFF00"/>
                            </a:solidFill>
                            <a:latin typeface="Cambria Math"/>
                            <a:cs typeface="Times New Roman" pitchFamily="18" charset="0"/>
                          </a:rPr>
                          <m:t>𝟑</m:t>
                        </m:r>
                      </m:sup>
                    </m:sSup>
                    <m:r>
                      <a:rPr lang="en-ZA" sz="2800" b="1" i="1" dirty="0">
                        <a:solidFill>
                          <a:srgbClr val="FFFF00"/>
                        </a:solidFill>
                        <a:latin typeface="Cambria Math"/>
                        <a:cs typeface="Times New Roman" pitchFamily="18" charset="0"/>
                      </a:rPr>
                      <m:t> + … + </m:t>
                    </m:r>
                    <m:r>
                      <a:rPr lang="en-ZA" sz="2800" b="1" i="1" dirty="0">
                        <a:solidFill>
                          <a:srgbClr val="FFFF00"/>
                        </a:solidFill>
                        <a:latin typeface="Cambria Math"/>
                        <a:cs typeface="Times New Roman" pitchFamily="18" charset="0"/>
                      </a:rPr>
                      <m:t>𝒂</m:t>
                    </m:r>
                    <m:sSup>
                      <m:sSupPr>
                        <m:ctrlPr>
                          <a:rPr lang="en-ZA" sz="2800" b="1" i="1" dirty="0">
                            <a:solidFill>
                              <a:srgbClr val="FFFF00"/>
                            </a:solidFill>
                            <a:latin typeface="Cambria Math" panose="02040503050406030204" pitchFamily="18" charset="0"/>
                            <a:cs typeface="Times New Roman" pitchFamily="18" charset="0"/>
                          </a:rPr>
                        </m:ctrlPr>
                      </m:sSupPr>
                      <m:e>
                        <m:r>
                          <a:rPr lang="en-ZA" sz="2800" b="1" i="1" dirty="0">
                            <a:solidFill>
                              <a:srgbClr val="FFFF00"/>
                            </a:solidFill>
                            <a:latin typeface="Cambria Math"/>
                            <a:cs typeface="Times New Roman" pitchFamily="18" charset="0"/>
                          </a:rPr>
                          <m:t>𝒓</m:t>
                        </m:r>
                      </m:e>
                      <m:sup>
                        <m:r>
                          <a:rPr lang="en-ZA" sz="2800" b="1" i="1" dirty="0">
                            <a:solidFill>
                              <a:srgbClr val="FFFF00"/>
                            </a:solidFill>
                            <a:latin typeface="Cambria Math"/>
                            <a:cs typeface="Times New Roman" pitchFamily="18" charset="0"/>
                          </a:rPr>
                          <m:t>𝒏</m:t>
                        </m:r>
                        <m:r>
                          <a:rPr lang="en-ZA" sz="2800" b="1" i="1" dirty="0">
                            <a:solidFill>
                              <a:srgbClr val="FFFF00"/>
                            </a:solidFill>
                            <a:latin typeface="Cambria Math"/>
                            <a:cs typeface="Times New Roman" pitchFamily="18" charset="0"/>
                          </a:rPr>
                          <m:t>−</m:t>
                        </m:r>
                        <m:r>
                          <a:rPr lang="en-ZA" sz="2800" b="1" i="1" dirty="0">
                            <a:solidFill>
                              <a:srgbClr val="FFFF00"/>
                            </a:solidFill>
                            <a:latin typeface="Cambria Math"/>
                            <a:cs typeface="Times New Roman" pitchFamily="18" charset="0"/>
                          </a:rPr>
                          <m:t>𝟏</m:t>
                        </m:r>
                      </m:sup>
                    </m:sSup>
                    <m:r>
                      <a:rPr lang="en-ZA" sz="2800" b="1" i="1" dirty="0">
                        <a:solidFill>
                          <a:srgbClr val="FFFF00"/>
                        </a:solidFill>
                        <a:latin typeface="Cambria Math"/>
                        <a:cs typeface="Times New Roman" pitchFamily="18" charset="0"/>
                      </a:rPr>
                      <m:t>+</m:t>
                    </m:r>
                    <m:r>
                      <a:rPr lang="en-ZA" sz="2800" b="1" i="1" dirty="0">
                        <a:solidFill>
                          <a:srgbClr val="FFFF00"/>
                        </a:solidFill>
                        <a:latin typeface="Cambria Math"/>
                        <a:cs typeface="Times New Roman" pitchFamily="18" charset="0"/>
                      </a:rPr>
                      <m:t>𝒂</m:t>
                    </m:r>
                    <m:sSup>
                      <m:sSupPr>
                        <m:ctrlPr>
                          <a:rPr lang="en-ZA" sz="2800" b="1" i="1" dirty="0">
                            <a:solidFill>
                              <a:srgbClr val="FFFF00"/>
                            </a:solidFill>
                            <a:latin typeface="Cambria Math" panose="02040503050406030204" pitchFamily="18" charset="0"/>
                            <a:cs typeface="Times New Roman" pitchFamily="18" charset="0"/>
                          </a:rPr>
                        </m:ctrlPr>
                      </m:sSupPr>
                      <m:e>
                        <m:r>
                          <a:rPr lang="en-ZA" sz="2800" b="1" i="1" dirty="0">
                            <a:solidFill>
                              <a:srgbClr val="FFFF00"/>
                            </a:solidFill>
                            <a:latin typeface="Cambria Math"/>
                            <a:cs typeface="Times New Roman" pitchFamily="18" charset="0"/>
                          </a:rPr>
                          <m:t>𝒓</m:t>
                        </m:r>
                      </m:e>
                      <m:sup>
                        <m:r>
                          <a:rPr lang="en-ZA" sz="2800" b="1" i="1" dirty="0">
                            <a:solidFill>
                              <a:srgbClr val="FFFF00"/>
                            </a:solidFill>
                            <a:latin typeface="Cambria Math"/>
                            <a:cs typeface="Times New Roman" pitchFamily="18" charset="0"/>
                          </a:rPr>
                          <m:t>𝒏</m:t>
                        </m:r>
                      </m:sup>
                    </m:sSup>
                  </m:oMath>
                </a14:m>
                <a:r>
                  <a:rPr lang="en-ZA" sz="2800" b="1" dirty="0">
                    <a:solidFill>
                      <a:srgbClr val="FFFF00"/>
                    </a:solidFill>
                    <a:latin typeface="Times New Roman" pitchFamily="18" charset="0"/>
                    <a:cs typeface="Times New Roman" pitchFamily="18" charset="0"/>
                  </a:rPr>
                  <a:t>              (2)</a:t>
                </a:r>
              </a:p>
              <a:p>
                <a:endParaRPr lang="en-ZA" sz="2800" dirty="0">
                  <a:latin typeface="Times New Roman" pitchFamily="18" charset="0"/>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721526" y="1628800"/>
                <a:ext cx="8946475" cy="4574586"/>
              </a:xfrm>
              <a:prstGeom prst="rect">
                <a:avLst/>
              </a:prstGeom>
              <a:blipFill>
                <a:blip r:embed="rId2"/>
                <a:stretch>
                  <a:fillRect l="-1362" t="-1332" r="-409"/>
                </a:stretch>
              </a:blipFill>
            </p:spPr>
            <p:txBody>
              <a:bodyPr/>
              <a:lstStyle/>
              <a:p>
                <a:r>
                  <a:rPr lang="en-ZA">
                    <a:noFill/>
                  </a:rPr>
                  <a:t> </a:t>
                </a:r>
              </a:p>
            </p:txBody>
          </p:sp>
        </mc:Fallback>
      </mc:AlternateContent>
    </p:spTree>
    <p:extLst>
      <p:ext uri="{BB962C8B-B14F-4D97-AF65-F5344CB8AC3E}">
        <p14:creationId xmlns:p14="http://schemas.microsoft.com/office/powerpoint/2010/main" val="50777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 calcmode="lin" valueType="num">
                                      <p:cBhvr additive="base">
                                        <p:cTn id="1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barn(inVertical)">
                                      <p:cBhvr>
                                        <p:cTn id="2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703512" y="132958"/>
                <a:ext cx="8964488" cy="6680419"/>
              </a:xfrm>
              <a:prstGeom prst="rect">
                <a:avLst/>
              </a:prstGeom>
              <a:noFill/>
            </p:spPr>
            <p:txBody>
              <a:bodyPr wrap="square" rtlCol="0">
                <a:spAutoFit/>
              </a:bodyPr>
              <a:lstStyle/>
              <a:p>
                <a:r>
                  <a:rPr lang="en-ZA" sz="2800" b="1" dirty="0">
                    <a:latin typeface="Times New Roman" pitchFamily="18" charset="0"/>
                    <a:cs typeface="Times New Roman" pitchFamily="18" charset="0"/>
                  </a:rPr>
                  <a:t>Now subtract Equation 1 from Equation 2:</a:t>
                </a:r>
              </a:p>
              <a:p>
                <a:endParaRPr lang="en-ZA" sz="2800" b="1" dirty="0">
                  <a:latin typeface="Times New Roman" pitchFamily="18" charset="0"/>
                  <a:cs typeface="Times New Roman" pitchFamily="18" charset="0"/>
                </a:endParaRPr>
              </a:p>
              <a:p>
                <a14:m>
                  <m:oMath xmlns:m="http://schemas.openxmlformats.org/officeDocument/2006/math">
                    <m:r>
                      <a:rPr lang="en-ZA" sz="2800" b="1" i="1" dirty="0">
                        <a:solidFill>
                          <a:srgbClr val="FFFF00"/>
                        </a:solidFill>
                        <a:latin typeface="Cambria Math"/>
                        <a:cs typeface="Times New Roman" pitchFamily="18" charset="0"/>
                      </a:rPr>
                      <m:t>𝑺</m:t>
                    </m:r>
                    <m:r>
                      <a:rPr lang="en-ZA" sz="2800" b="1" i="1" baseline="-25000" dirty="0" err="1">
                        <a:solidFill>
                          <a:srgbClr val="FFFF00"/>
                        </a:solidFill>
                        <a:latin typeface="Cambria Math"/>
                        <a:cs typeface="Times New Roman" pitchFamily="18" charset="0"/>
                      </a:rPr>
                      <m:t>𝒏</m:t>
                    </m:r>
                    <m:r>
                      <a:rPr lang="en-ZA" sz="2800" b="1" i="1" dirty="0">
                        <a:solidFill>
                          <a:srgbClr val="FFFF00"/>
                        </a:solidFill>
                        <a:latin typeface="Cambria Math"/>
                        <a:cs typeface="Times New Roman" pitchFamily="18" charset="0"/>
                      </a:rPr>
                      <m:t> = </m:t>
                    </m:r>
                    <m:r>
                      <a:rPr lang="en-ZA" sz="2800" b="1" i="1" dirty="0">
                        <a:solidFill>
                          <a:srgbClr val="FFFF00"/>
                        </a:solidFill>
                        <a:latin typeface="Cambria Math"/>
                        <a:cs typeface="Times New Roman" pitchFamily="18" charset="0"/>
                      </a:rPr>
                      <m:t>𝒂</m:t>
                    </m:r>
                    <m:r>
                      <a:rPr lang="en-ZA" sz="2800" b="1" i="1" dirty="0">
                        <a:solidFill>
                          <a:srgbClr val="FFFF00"/>
                        </a:solidFill>
                        <a:latin typeface="Cambria Math"/>
                        <a:cs typeface="Times New Roman" pitchFamily="18" charset="0"/>
                      </a:rPr>
                      <m:t> +</m:t>
                    </m:r>
                    <m:r>
                      <a:rPr lang="en-ZA" sz="2800" b="1" i="1" dirty="0">
                        <a:solidFill>
                          <a:srgbClr val="FFFF00"/>
                        </a:solidFill>
                        <a:latin typeface="Cambria Math"/>
                        <a:cs typeface="Times New Roman" pitchFamily="18" charset="0"/>
                      </a:rPr>
                      <m:t>𝒂𝒓</m:t>
                    </m:r>
                    <m:r>
                      <a:rPr lang="en-ZA" sz="2800" b="1" i="1" dirty="0">
                        <a:solidFill>
                          <a:srgbClr val="FFFF00"/>
                        </a:solidFill>
                        <a:latin typeface="Cambria Math"/>
                        <a:cs typeface="Times New Roman" pitchFamily="18" charset="0"/>
                      </a:rPr>
                      <m:t>+</m:t>
                    </m:r>
                    <m:r>
                      <a:rPr lang="en-ZA" sz="2800" b="1" i="1" dirty="0">
                        <a:solidFill>
                          <a:srgbClr val="FFFF00"/>
                        </a:solidFill>
                        <a:latin typeface="Cambria Math"/>
                        <a:cs typeface="Times New Roman" pitchFamily="18" charset="0"/>
                      </a:rPr>
                      <m:t>𝒂</m:t>
                    </m:r>
                    <m:sSup>
                      <m:sSupPr>
                        <m:ctrlPr>
                          <a:rPr lang="en-ZA" sz="2800" b="1" i="1" dirty="0">
                            <a:solidFill>
                              <a:srgbClr val="FFFF00"/>
                            </a:solidFill>
                            <a:latin typeface="Cambria Math" panose="02040503050406030204" pitchFamily="18" charset="0"/>
                            <a:cs typeface="Times New Roman" pitchFamily="18" charset="0"/>
                          </a:rPr>
                        </m:ctrlPr>
                      </m:sSupPr>
                      <m:e>
                        <m:r>
                          <a:rPr lang="en-ZA" sz="2800" b="1" i="1" dirty="0">
                            <a:solidFill>
                              <a:srgbClr val="FFFF00"/>
                            </a:solidFill>
                            <a:latin typeface="Cambria Math"/>
                            <a:cs typeface="Times New Roman" pitchFamily="18" charset="0"/>
                          </a:rPr>
                          <m:t>𝒓</m:t>
                        </m:r>
                      </m:e>
                      <m:sup>
                        <m:r>
                          <a:rPr lang="en-ZA" sz="2800" b="1" i="1" dirty="0">
                            <a:solidFill>
                              <a:srgbClr val="FFFF00"/>
                            </a:solidFill>
                            <a:latin typeface="Cambria Math"/>
                            <a:cs typeface="Times New Roman" pitchFamily="18" charset="0"/>
                          </a:rPr>
                          <m:t>𝟐</m:t>
                        </m:r>
                      </m:sup>
                    </m:sSup>
                    <m:r>
                      <a:rPr lang="en-ZA" sz="2800" b="1" i="1" dirty="0">
                        <a:solidFill>
                          <a:srgbClr val="FFFF00"/>
                        </a:solidFill>
                        <a:latin typeface="Cambria Math"/>
                        <a:cs typeface="Times New Roman" pitchFamily="18" charset="0"/>
                      </a:rPr>
                      <m:t> + … + </m:t>
                    </m:r>
                    <m:r>
                      <a:rPr lang="en-ZA" sz="2800" b="1" i="1" dirty="0">
                        <a:solidFill>
                          <a:srgbClr val="FFFF00"/>
                        </a:solidFill>
                        <a:latin typeface="Cambria Math"/>
                        <a:cs typeface="Times New Roman" pitchFamily="18" charset="0"/>
                      </a:rPr>
                      <m:t>𝒂</m:t>
                    </m:r>
                    <m:sSup>
                      <m:sSupPr>
                        <m:ctrlPr>
                          <a:rPr lang="en-ZA" sz="2800" b="1" i="1" dirty="0">
                            <a:solidFill>
                              <a:srgbClr val="FFFF00"/>
                            </a:solidFill>
                            <a:latin typeface="Cambria Math" panose="02040503050406030204" pitchFamily="18" charset="0"/>
                            <a:cs typeface="Times New Roman" pitchFamily="18" charset="0"/>
                          </a:rPr>
                        </m:ctrlPr>
                      </m:sSupPr>
                      <m:e>
                        <m:r>
                          <a:rPr lang="en-ZA" sz="2800" b="1" i="1" dirty="0">
                            <a:solidFill>
                              <a:srgbClr val="FFFF00"/>
                            </a:solidFill>
                            <a:latin typeface="Cambria Math"/>
                            <a:cs typeface="Times New Roman" pitchFamily="18" charset="0"/>
                          </a:rPr>
                          <m:t>𝒓</m:t>
                        </m:r>
                      </m:e>
                      <m:sup>
                        <m:r>
                          <a:rPr lang="en-ZA" sz="2800" b="1" i="1" dirty="0">
                            <a:solidFill>
                              <a:srgbClr val="FFFF00"/>
                            </a:solidFill>
                            <a:latin typeface="Cambria Math"/>
                            <a:cs typeface="Times New Roman" pitchFamily="18" charset="0"/>
                          </a:rPr>
                          <m:t>𝒏</m:t>
                        </m:r>
                        <m:r>
                          <a:rPr lang="en-ZA" sz="2800" b="1" i="1" dirty="0">
                            <a:solidFill>
                              <a:srgbClr val="FFFF00"/>
                            </a:solidFill>
                            <a:latin typeface="Cambria Math"/>
                            <a:cs typeface="Times New Roman" pitchFamily="18" charset="0"/>
                          </a:rPr>
                          <m:t>−</m:t>
                        </m:r>
                        <m:r>
                          <a:rPr lang="en-ZA" sz="2800" b="1" i="1" dirty="0">
                            <a:solidFill>
                              <a:srgbClr val="FFFF00"/>
                            </a:solidFill>
                            <a:latin typeface="Cambria Math"/>
                            <a:cs typeface="Times New Roman" pitchFamily="18" charset="0"/>
                          </a:rPr>
                          <m:t>𝟐</m:t>
                        </m:r>
                      </m:sup>
                    </m:sSup>
                    <m:r>
                      <a:rPr lang="en-ZA" sz="2800" b="1" i="1" dirty="0">
                        <a:solidFill>
                          <a:srgbClr val="FFFF00"/>
                        </a:solidFill>
                        <a:latin typeface="Cambria Math"/>
                        <a:cs typeface="Times New Roman" pitchFamily="18" charset="0"/>
                      </a:rPr>
                      <m:t>+</m:t>
                    </m:r>
                    <m:r>
                      <a:rPr lang="en-ZA" sz="2800" b="1" i="1" dirty="0">
                        <a:solidFill>
                          <a:srgbClr val="FFFF00"/>
                        </a:solidFill>
                        <a:latin typeface="Cambria Math"/>
                        <a:cs typeface="Times New Roman" pitchFamily="18" charset="0"/>
                      </a:rPr>
                      <m:t>𝒂</m:t>
                    </m:r>
                    <m:sSup>
                      <m:sSupPr>
                        <m:ctrlPr>
                          <a:rPr lang="en-ZA" sz="2800" b="1" i="1" dirty="0">
                            <a:solidFill>
                              <a:srgbClr val="FFFF00"/>
                            </a:solidFill>
                            <a:latin typeface="Cambria Math" panose="02040503050406030204" pitchFamily="18" charset="0"/>
                            <a:cs typeface="Times New Roman" pitchFamily="18" charset="0"/>
                          </a:rPr>
                        </m:ctrlPr>
                      </m:sSupPr>
                      <m:e>
                        <m:r>
                          <a:rPr lang="en-ZA" sz="2800" b="1" i="1" dirty="0">
                            <a:solidFill>
                              <a:srgbClr val="FFFF00"/>
                            </a:solidFill>
                            <a:latin typeface="Cambria Math"/>
                            <a:cs typeface="Times New Roman" pitchFamily="18" charset="0"/>
                          </a:rPr>
                          <m:t>𝒓</m:t>
                        </m:r>
                      </m:e>
                      <m:sup>
                        <m:r>
                          <a:rPr lang="en-ZA" sz="2800" b="1" i="1" dirty="0">
                            <a:solidFill>
                              <a:srgbClr val="FFFF00"/>
                            </a:solidFill>
                            <a:latin typeface="Cambria Math"/>
                            <a:cs typeface="Times New Roman" pitchFamily="18" charset="0"/>
                          </a:rPr>
                          <m:t>𝒏</m:t>
                        </m:r>
                        <m:r>
                          <a:rPr lang="en-ZA" sz="2800" b="1" i="1" dirty="0">
                            <a:solidFill>
                              <a:srgbClr val="FFFF00"/>
                            </a:solidFill>
                            <a:latin typeface="Cambria Math"/>
                            <a:cs typeface="Times New Roman" pitchFamily="18" charset="0"/>
                          </a:rPr>
                          <m:t>−</m:t>
                        </m:r>
                        <m:r>
                          <a:rPr lang="en-ZA" sz="2800" b="1" i="1" dirty="0">
                            <a:solidFill>
                              <a:srgbClr val="FFFF00"/>
                            </a:solidFill>
                            <a:latin typeface="Cambria Math"/>
                            <a:cs typeface="Times New Roman" pitchFamily="18" charset="0"/>
                          </a:rPr>
                          <m:t>𝟏</m:t>
                        </m:r>
                      </m:sup>
                    </m:sSup>
                  </m:oMath>
                </a14:m>
                <a:r>
                  <a:rPr lang="en-ZA" sz="2800" b="1" dirty="0">
                    <a:solidFill>
                      <a:srgbClr val="FFFF00"/>
                    </a:solidFill>
                    <a:latin typeface="Times New Roman" pitchFamily="18" charset="0"/>
                    <a:cs typeface="Times New Roman" pitchFamily="18" charset="0"/>
                  </a:rPr>
                  <a:t>                (1)</a:t>
                </a:r>
              </a:p>
              <a:p>
                <a14:m>
                  <m:oMath xmlns:m="http://schemas.openxmlformats.org/officeDocument/2006/math">
                    <m:r>
                      <a:rPr lang="en-ZA" sz="2800" b="1" i="1" u="sng" dirty="0">
                        <a:solidFill>
                          <a:srgbClr val="FFFF00"/>
                        </a:solidFill>
                        <a:latin typeface="Cambria Math"/>
                        <a:cs typeface="Times New Roman" pitchFamily="18" charset="0"/>
                      </a:rPr>
                      <m:t>𝒓𝑺</m:t>
                    </m:r>
                    <m:r>
                      <a:rPr lang="en-ZA" sz="2800" b="1" i="1" u="sng" baseline="-25000" dirty="0" err="1">
                        <a:solidFill>
                          <a:srgbClr val="FFFF00"/>
                        </a:solidFill>
                        <a:latin typeface="Cambria Math"/>
                        <a:cs typeface="Times New Roman" pitchFamily="18" charset="0"/>
                      </a:rPr>
                      <m:t>𝒏</m:t>
                    </m:r>
                    <m:r>
                      <a:rPr lang="en-ZA" sz="2800" b="1" i="1" u="sng" dirty="0">
                        <a:solidFill>
                          <a:srgbClr val="FFFF00"/>
                        </a:solidFill>
                        <a:latin typeface="Cambria Math"/>
                        <a:cs typeface="Times New Roman" pitchFamily="18" charset="0"/>
                      </a:rPr>
                      <m:t> =       </m:t>
                    </m:r>
                    <m:r>
                      <a:rPr lang="en-ZA" sz="2800" b="1" i="1" u="sng" dirty="0">
                        <a:solidFill>
                          <a:srgbClr val="FFFF00"/>
                        </a:solidFill>
                        <a:latin typeface="Cambria Math"/>
                        <a:cs typeface="Times New Roman" pitchFamily="18" charset="0"/>
                      </a:rPr>
                      <m:t>𝒂𝒓</m:t>
                    </m:r>
                    <m:r>
                      <a:rPr lang="en-ZA" sz="2800" b="1" i="1" u="sng" dirty="0">
                        <a:solidFill>
                          <a:srgbClr val="FFFF00"/>
                        </a:solidFill>
                        <a:latin typeface="Cambria Math"/>
                        <a:cs typeface="Times New Roman" pitchFamily="18" charset="0"/>
                      </a:rPr>
                      <m:t> +</m:t>
                    </m:r>
                    <m:r>
                      <a:rPr lang="en-ZA" sz="2800" b="1" i="1" u="sng" dirty="0">
                        <a:solidFill>
                          <a:srgbClr val="FFFF00"/>
                        </a:solidFill>
                        <a:latin typeface="Cambria Math"/>
                        <a:cs typeface="Times New Roman" pitchFamily="18" charset="0"/>
                      </a:rPr>
                      <m:t>𝒂</m:t>
                    </m:r>
                    <m:sSup>
                      <m:sSupPr>
                        <m:ctrlPr>
                          <a:rPr lang="en-ZA" sz="2800" b="1" i="1" u="sng" dirty="0">
                            <a:solidFill>
                              <a:srgbClr val="FFFF00"/>
                            </a:solidFill>
                            <a:latin typeface="Cambria Math" panose="02040503050406030204" pitchFamily="18" charset="0"/>
                            <a:cs typeface="Times New Roman" pitchFamily="18" charset="0"/>
                          </a:rPr>
                        </m:ctrlPr>
                      </m:sSupPr>
                      <m:e>
                        <m:r>
                          <a:rPr lang="en-ZA" sz="2800" b="1" i="1" u="sng" dirty="0">
                            <a:solidFill>
                              <a:srgbClr val="FFFF00"/>
                            </a:solidFill>
                            <a:latin typeface="Cambria Math"/>
                            <a:cs typeface="Times New Roman" pitchFamily="18" charset="0"/>
                          </a:rPr>
                          <m:t>𝒓</m:t>
                        </m:r>
                      </m:e>
                      <m:sup>
                        <m:r>
                          <a:rPr lang="en-ZA" sz="2800" b="1" i="1" u="sng" dirty="0">
                            <a:solidFill>
                              <a:srgbClr val="FFFF00"/>
                            </a:solidFill>
                            <a:latin typeface="Cambria Math"/>
                            <a:cs typeface="Times New Roman" pitchFamily="18" charset="0"/>
                          </a:rPr>
                          <m:t>𝟐</m:t>
                        </m:r>
                      </m:sup>
                    </m:sSup>
                    <m:r>
                      <a:rPr lang="en-ZA" sz="2800" b="1" i="1" u="sng" dirty="0">
                        <a:solidFill>
                          <a:srgbClr val="FFFF00"/>
                        </a:solidFill>
                        <a:latin typeface="Cambria Math"/>
                        <a:cs typeface="Times New Roman" pitchFamily="18" charset="0"/>
                      </a:rPr>
                      <m:t>+</m:t>
                    </m:r>
                    <m:r>
                      <a:rPr lang="en-ZA" sz="2800" b="1" i="1" u="sng" dirty="0">
                        <a:solidFill>
                          <a:srgbClr val="FFFF00"/>
                        </a:solidFill>
                        <a:latin typeface="Cambria Math"/>
                        <a:cs typeface="Times New Roman" pitchFamily="18" charset="0"/>
                      </a:rPr>
                      <m:t>𝒂</m:t>
                    </m:r>
                    <m:sSup>
                      <m:sSupPr>
                        <m:ctrlPr>
                          <a:rPr lang="en-ZA" sz="2800" b="1" i="1" u="sng" dirty="0">
                            <a:solidFill>
                              <a:srgbClr val="FFFF00"/>
                            </a:solidFill>
                            <a:latin typeface="Cambria Math" panose="02040503050406030204" pitchFamily="18" charset="0"/>
                            <a:cs typeface="Times New Roman" pitchFamily="18" charset="0"/>
                          </a:rPr>
                        </m:ctrlPr>
                      </m:sSupPr>
                      <m:e>
                        <m:r>
                          <a:rPr lang="en-ZA" sz="2800" b="1" i="1" u="sng" dirty="0">
                            <a:solidFill>
                              <a:srgbClr val="FFFF00"/>
                            </a:solidFill>
                            <a:latin typeface="Cambria Math"/>
                            <a:cs typeface="Times New Roman" pitchFamily="18" charset="0"/>
                          </a:rPr>
                          <m:t>𝒓</m:t>
                        </m:r>
                      </m:e>
                      <m:sup>
                        <m:r>
                          <a:rPr lang="en-ZA" sz="2800" b="1" i="1" u="sng" dirty="0">
                            <a:solidFill>
                              <a:srgbClr val="FFFF00"/>
                            </a:solidFill>
                            <a:latin typeface="Cambria Math"/>
                            <a:cs typeface="Times New Roman" pitchFamily="18" charset="0"/>
                          </a:rPr>
                          <m:t>𝟑</m:t>
                        </m:r>
                      </m:sup>
                    </m:sSup>
                    <m:r>
                      <a:rPr lang="en-ZA" sz="2800" b="1" i="1" u="sng" dirty="0">
                        <a:solidFill>
                          <a:srgbClr val="FFFF00"/>
                        </a:solidFill>
                        <a:latin typeface="Cambria Math"/>
                        <a:cs typeface="Times New Roman" pitchFamily="18" charset="0"/>
                      </a:rPr>
                      <m:t> + …       + </m:t>
                    </m:r>
                    <m:r>
                      <a:rPr lang="en-ZA" sz="2800" b="1" i="1" u="sng" dirty="0">
                        <a:solidFill>
                          <a:srgbClr val="FFFF00"/>
                        </a:solidFill>
                        <a:latin typeface="Cambria Math"/>
                        <a:cs typeface="Times New Roman" pitchFamily="18" charset="0"/>
                      </a:rPr>
                      <m:t>𝒂</m:t>
                    </m:r>
                    <m:sSup>
                      <m:sSupPr>
                        <m:ctrlPr>
                          <a:rPr lang="en-ZA" sz="2800" b="1" i="1" u="sng" dirty="0">
                            <a:solidFill>
                              <a:srgbClr val="FFFF00"/>
                            </a:solidFill>
                            <a:latin typeface="Cambria Math" panose="02040503050406030204" pitchFamily="18" charset="0"/>
                            <a:cs typeface="Times New Roman" pitchFamily="18" charset="0"/>
                          </a:rPr>
                        </m:ctrlPr>
                      </m:sSupPr>
                      <m:e>
                        <m:r>
                          <a:rPr lang="en-ZA" sz="2800" b="1" i="1" u="sng" dirty="0">
                            <a:solidFill>
                              <a:srgbClr val="FFFF00"/>
                            </a:solidFill>
                            <a:latin typeface="Cambria Math"/>
                            <a:cs typeface="Times New Roman" pitchFamily="18" charset="0"/>
                          </a:rPr>
                          <m:t>𝒓</m:t>
                        </m:r>
                      </m:e>
                      <m:sup>
                        <m:r>
                          <a:rPr lang="en-ZA" sz="2800" b="1" i="1" u="sng" dirty="0">
                            <a:solidFill>
                              <a:srgbClr val="FFFF00"/>
                            </a:solidFill>
                            <a:latin typeface="Cambria Math"/>
                            <a:cs typeface="Times New Roman" pitchFamily="18" charset="0"/>
                          </a:rPr>
                          <m:t>𝒏</m:t>
                        </m:r>
                        <m:r>
                          <a:rPr lang="en-ZA" sz="2800" b="1" i="1" u="sng" dirty="0">
                            <a:solidFill>
                              <a:srgbClr val="FFFF00"/>
                            </a:solidFill>
                            <a:latin typeface="Cambria Math"/>
                            <a:cs typeface="Times New Roman" pitchFamily="18" charset="0"/>
                          </a:rPr>
                          <m:t>−</m:t>
                        </m:r>
                        <m:r>
                          <a:rPr lang="en-ZA" sz="2800" b="1" i="1" u="sng" dirty="0">
                            <a:solidFill>
                              <a:srgbClr val="FFFF00"/>
                            </a:solidFill>
                            <a:latin typeface="Cambria Math"/>
                            <a:cs typeface="Times New Roman" pitchFamily="18" charset="0"/>
                          </a:rPr>
                          <m:t>𝟏</m:t>
                        </m:r>
                      </m:sup>
                    </m:sSup>
                    <m:r>
                      <a:rPr lang="en-ZA" sz="2800" b="1" i="1" u="sng" dirty="0">
                        <a:solidFill>
                          <a:srgbClr val="FFFF00"/>
                        </a:solidFill>
                        <a:latin typeface="Cambria Math"/>
                        <a:cs typeface="Times New Roman" pitchFamily="18" charset="0"/>
                      </a:rPr>
                      <m:t>+</m:t>
                    </m:r>
                    <m:r>
                      <a:rPr lang="en-ZA" sz="2800" b="1" i="1" u="sng" dirty="0">
                        <a:solidFill>
                          <a:srgbClr val="FFFF00"/>
                        </a:solidFill>
                        <a:latin typeface="Cambria Math"/>
                        <a:cs typeface="Times New Roman" pitchFamily="18" charset="0"/>
                      </a:rPr>
                      <m:t>𝒂</m:t>
                    </m:r>
                    <m:sSup>
                      <m:sSupPr>
                        <m:ctrlPr>
                          <a:rPr lang="en-ZA" sz="2800" b="1" i="1" u="sng" dirty="0">
                            <a:solidFill>
                              <a:srgbClr val="FFFF00"/>
                            </a:solidFill>
                            <a:latin typeface="Cambria Math" panose="02040503050406030204" pitchFamily="18" charset="0"/>
                            <a:cs typeface="Times New Roman" pitchFamily="18" charset="0"/>
                          </a:rPr>
                        </m:ctrlPr>
                      </m:sSupPr>
                      <m:e>
                        <m:r>
                          <a:rPr lang="en-ZA" sz="2800" b="1" i="1" u="sng" dirty="0">
                            <a:solidFill>
                              <a:srgbClr val="FFFF00"/>
                            </a:solidFill>
                            <a:latin typeface="Cambria Math"/>
                            <a:cs typeface="Times New Roman" pitchFamily="18" charset="0"/>
                          </a:rPr>
                          <m:t>𝒓</m:t>
                        </m:r>
                      </m:e>
                      <m:sup>
                        <m:r>
                          <a:rPr lang="en-ZA" sz="2800" b="1" i="1" u="sng" dirty="0">
                            <a:solidFill>
                              <a:srgbClr val="FFFF00"/>
                            </a:solidFill>
                            <a:latin typeface="Cambria Math"/>
                            <a:cs typeface="Times New Roman" pitchFamily="18" charset="0"/>
                          </a:rPr>
                          <m:t>𝒏</m:t>
                        </m:r>
                      </m:sup>
                    </m:sSup>
                  </m:oMath>
                </a14:m>
                <a:r>
                  <a:rPr lang="en-ZA" sz="2800" b="1" dirty="0">
                    <a:solidFill>
                      <a:srgbClr val="FFFF00"/>
                    </a:solidFill>
                    <a:latin typeface="Times New Roman" pitchFamily="18" charset="0"/>
                    <a:cs typeface="Times New Roman" pitchFamily="18" charset="0"/>
                  </a:rPr>
                  <a:t>    (2)</a:t>
                </a:r>
              </a:p>
              <a:p>
                <a:pPr/>
                <a14:m>
                  <m:oMathPara xmlns:m="http://schemas.openxmlformats.org/officeDocument/2006/math">
                    <m:oMathParaPr>
                      <m:jc m:val="left"/>
                    </m:oMathParaPr>
                    <m:oMath xmlns:m="http://schemas.openxmlformats.org/officeDocument/2006/math">
                      <m:r>
                        <a:rPr lang="en-ZA" sz="2800" b="1" i="1">
                          <a:solidFill>
                            <a:srgbClr val="FFFF00"/>
                          </a:solidFill>
                          <a:latin typeface="Cambria Math"/>
                          <a:cs typeface="Times New Roman" pitchFamily="18" charset="0"/>
                        </a:rPr>
                        <m:t>𝒓</m:t>
                      </m:r>
                      <m:sSub>
                        <m:sSubPr>
                          <m:ctrlPr>
                            <a:rPr lang="en-ZA" sz="2800" b="1" i="1">
                              <a:solidFill>
                                <a:srgbClr val="FFFF00"/>
                              </a:solidFill>
                              <a:latin typeface="Cambria Math" panose="02040503050406030204" pitchFamily="18" charset="0"/>
                              <a:cs typeface="Times New Roman" pitchFamily="18" charset="0"/>
                            </a:rPr>
                          </m:ctrlPr>
                        </m:sSubPr>
                        <m:e>
                          <m:r>
                            <a:rPr lang="en-ZA" sz="2800" b="1" i="1">
                              <a:solidFill>
                                <a:srgbClr val="FFFF00"/>
                              </a:solidFill>
                              <a:latin typeface="Cambria Math"/>
                              <a:cs typeface="Times New Roman" pitchFamily="18" charset="0"/>
                            </a:rPr>
                            <m:t>𝑺</m:t>
                          </m:r>
                        </m:e>
                        <m:sub>
                          <m:r>
                            <a:rPr lang="en-ZA" sz="2800" b="1" i="1">
                              <a:solidFill>
                                <a:srgbClr val="FFFF00"/>
                              </a:solidFill>
                              <a:latin typeface="Cambria Math"/>
                              <a:cs typeface="Times New Roman" pitchFamily="18" charset="0"/>
                            </a:rPr>
                            <m:t>𝒏</m:t>
                          </m:r>
                        </m:sub>
                      </m:sSub>
                      <m:r>
                        <a:rPr lang="en-ZA" sz="2800" b="1" i="1">
                          <a:solidFill>
                            <a:srgbClr val="FFFF00"/>
                          </a:solidFill>
                          <a:latin typeface="Cambria Math"/>
                          <a:cs typeface="Times New Roman" pitchFamily="18" charset="0"/>
                        </a:rPr>
                        <m:t> − </m:t>
                      </m:r>
                      <m:sSub>
                        <m:sSubPr>
                          <m:ctrlPr>
                            <a:rPr lang="en-ZA" sz="2800" b="1" i="1">
                              <a:solidFill>
                                <a:srgbClr val="FFFF00"/>
                              </a:solidFill>
                              <a:latin typeface="Cambria Math" panose="02040503050406030204" pitchFamily="18" charset="0"/>
                              <a:cs typeface="Times New Roman" pitchFamily="18" charset="0"/>
                            </a:rPr>
                          </m:ctrlPr>
                        </m:sSubPr>
                        <m:e>
                          <m:r>
                            <a:rPr lang="en-ZA" sz="2800" b="1" i="1">
                              <a:solidFill>
                                <a:srgbClr val="FFFF00"/>
                              </a:solidFill>
                              <a:latin typeface="Cambria Math"/>
                              <a:cs typeface="Times New Roman" pitchFamily="18" charset="0"/>
                            </a:rPr>
                            <m:t>𝑺</m:t>
                          </m:r>
                        </m:e>
                        <m:sub>
                          <m:r>
                            <a:rPr lang="en-ZA" sz="2800" b="1" i="1">
                              <a:solidFill>
                                <a:srgbClr val="FFFF00"/>
                              </a:solidFill>
                              <a:latin typeface="Cambria Math"/>
                              <a:cs typeface="Times New Roman" pitchFamily="18" charset="0"/>
                            </a:rPr>
                            <m:t>𝒏</m:t>
                          </m:r>
                        </m:sub>
                      </m:sSub>
                      <m:r>
                        <a:rPr lang="en-ZA" sz="2800" b="1" i="1">
                          <a:solidFill>
                            <a:srgbClr val="FFFF00"/>
                          </a:solidFill>
                          <a:latin typeface="Cambria Math"/>
                          <a:cs typeface="Times New Roman" pitchFamily="18" charset="0"/>
                        </a:rPr>
                        <m:t>=−</m:t>
                      </m:r>
                      <m:r>
                        <a:rPr lang="en-ZA" sz="2800" b="1" i="1">
                          <a:solidFill>
                            <a:srgbClr val="FFFF00"/>
                          </a:solidFill>
                          <a:latin typeface="Cambria Math"/>
                          <a:cs typeface="Times New Roman" pitchFamily="18" charset="0"/>
                        </a:rPr>
                        <m:t>𝒂</m:t>
                      </m:r>
                      <m:r>
                        <a:rPr lang="en-ZA" sz="2800" b="1" i="1">
                          <a:solidFill>
                            <a:srgbClr val="FFFF00"/>
                          </a:solidFill>
                          <a:latin typeface="Cambria Math"/>
                          <a:cs typeface="Times New Roman" pitchFamily="18" charset="0"/>
                        </a:rPr>
                        <m:t>+</m:t>
                      </m:r>
                      <m:r>
                        <a:rPr lang="en-ZA" sz="2800" b="1" i="1">
                          <a:solidFill>
                            <a:srgbClr val="FFFF00"/>
                          </a:solidFill>
                          <a:latin typeface="Cambria Math"/>
                          <a:cs typeface="Times New Roman" pitchFamily="18" charset="0"/>
                        </a:rPr>
                        <m:t>𝟎</m:t>
                      </m:r>
                      <m:r>
                        <a:rPr lang="en-ZA" sz="2800" b="1" i="1">
                          <a:solidFill>
                            <a:srgbClr val="FFFF00"/>
                          </a:solidFill>
                          <a:latin typeface="Cambria Math"/>
                          <a:cs typeface="Times New Roman" pitchFamily="18" charset="0"/>
                        </a:rPr>
                        <m:t>+</m:t>
                      </m:r>
                      <m:r>
                        <a:rPr lang="en-ZA" sz="2800" b="1" i="1">
                          <a:solidFill>
                            <a:srgbClr val="FFFF00"/>
                          </a:solidFill>
                          <a:latin typeface="Cambria Math"/>
                          <a:cs typeface="Times New Roman" pitchFamily="18" charset="0"/>
                        </a:rPr>
                        <m:t>𝟎</m:t>
                      </m:r>
                      <m:r>
                        <a:rPr lang="en-ZA" sz="2800" b="1" i="1">
                          <a:solidFill>
                            <a:srgbClr val="FFFF00"/>
                          </a:solidFill>
                          <a:latin typeface="Cambria Math"/>
                          <a:cs typeface="Times New Roman" pitchFamily="18" charset="0"/>
                        </a:rPr>
                        <m:t>+ …+</m:t>
                      </m:r>
                      <m:r>
                        <a:rPr lang="en-ZA" sz="2800" b="1" i="1">
                          <a:solidFill>
                            <a:srgbClr val="FFFF00"/>
                          </a:solidFill>
                          <a:latin typeface="Cambria Math"/>
                          <a:cs typeface="Times New Roman" pitchFamily="18" charset="0"/>
                        </a:rPr>
                        <m:t>𝟎</m:t>
                      </m:r>
                      <m:r>
                        <a:rPr lang="en-ZA" sz="2800" b="1" i="1">
                          <a:solidFill>
                            <a:srgbClr val="FFFF00"/>
                          </a:solidFill>
                          <a:latin typeface="Cambria Math"/>
                          <a:cs typeface="Times New Roman" pitchFamily="18" charset="0"/>
                        </a:rPr>
                        <m:t>+ </m:t>
                      </m:r>
                      <m:r>
                        <a:rPr lang="en-ZA" sz="2800" b="1" i="1" dirty="0">
                          <a:solidFill>
                            <a:srgbClr val="FFFF00"/>
                          </a:solidFill>
                          <a:latin typeface="Cambria Math"/>
                          <a:cs typeface="Times New Roman" pitchFamily="18" charset="0"/>
                        </a:rPr>
                        <m:t>𝒂</m:t>
                      </m:r>
                      <m:sSup>
                        <m:sSupPr>
                          <m:ctrlPr>
                            <a:rPr lang="en-ZA" sz="2800" b="1" i="1" dirty="0">
                              <a:solidFill>
                                <a:srgbClr val="FFFF00"/>
                              </a:solidFill>
                              <a:latin typeface="Cambria Math" panose="02040503050406030204" pitchFamily="18" charset="0"/>
                              <a:cs typeface="Times New Roman" pitchFamily="18" charset="0"/>
                            </a:rPr>
                          </m:ctrlPr>
                        </m:sSupPr>
                        <m:e>
                          <m:r>
                            <a:rPr lang="en-ZA" sz="2800" b="1" i="1" dirty="0">
                              <a:solidFill>
                                <a:srgbClr val="FFFF00"/>
                              </a:solidFill>
                              <a:latin typeface="Cambria Math"/>
                              <a:cs typeface="Times New Roman" pitchFamily="18" charset="0"/>
                            </a:rPr>
                            <m:t>𝒓</m:t>
                          </m:r>
                        </m:e>
                        <m:sup>
                          <m:r>
                            <a:rPr lang="en-ZA" sz="2800" b="1" i="1" dirty="0">
                              <a:solidFill>
                                <a:srgbClr val="FFFF00"/>
                              </a:solidFill>
                              <a:latin typeface="Cambria Math"/>
                              <a:cs typeface="Times New Roman" pitchFamily="18" charset="0"/>
                            </a:rPr>
                            <m:t>𝒏</m:t>
                          </m:r>
                        </m:sup>
                      </m:sSup>
                    </m:oMath>
                  </m:oMathPara>
                </a14:m>
                <a:endParaRPr lang="en-ZA" sz="2800" b="1" dirty="0">
                  <a:latin typeface="Times New Roman" pitchFamily="18" charset="0"/>
                  <a:cs typeface="Times New Roman" pitchFamily="18" charset="0"/>
                </a:endParaRPr>
              </a:p>
              <a:p>
                <a:endParaRPr lang="en-ZA" sz="2800" b="1" dirty="0">
                  <a:latin typeface="Times New Roman" pitchFamily="18" charset="0"/>
                  <a:cs typeface="Times New Roman" pitchFamily="18" charset="0"/>
                </a:endParaRPr>
              </a:p>
              <a:p>
                <a:r>
                  <a:rPr lang="en-ZA" sz="2800" b="1" dirty="0">
                    <a:latin typeface="Times New Roman" pitchFamily="18" charset="0"/>
                    <a:cs typeface="Times New Roman" pitchFamily="18" charset="0"/>
                  </a:rPr>
                  <a:t>Simplify and take out a common factor:</a:t>
                </a:r>
              </a:p>
              <a:p>
                <a:endParaRPr lang="en-ZA" sz="2800" b="1" dirty="0">
                  <a:latin typeface="Times New Roman" pitchFamily="18" charset="0"/>
                  <a:cs typeface="Times New Roman" pitchFamily="18" charset="0"/>
                </a:endParaRPr>
              </a:p>
              <a:p>
                <a:pPr/>
                <a14:m>
                  <m:oMathPara xmlns:m="http://schemas.openxmlformats.org/officeDocument/2006/math">
                    <m:oMathParaPr>
                      <m:jc m:val="left"/>
                    </m:oMathParaPr>
                    <m:oMath xmlns:m="http://schemas.openxmlformats.org/officeDocument/2006/math">
                      <m:r>
                        <a:rPr lang="en-ZA" sz="2800" b="1" i="1">
                          <a:solidFill>
                            <a:srgbClr val="FFFF00"/>
                          </a:solidFill>
                          <a:latin typeface="Cambria Math"/>
                          <a:cs typeface="Times New Roman" pitchFamily="18" charset="0"/>
                        </a:rPr>
                        <m:t>𝒓</m:t>
                      </m:r>
                      <m:sSub>
                        <m:sSubPr>
                          <m:ctrlPr>
                            <a:rPr lang="en-ZA" sz="2800" b="1" i="1">
                              <a:solidFill>
                                <a:srgbClr val="FFFF00"/>
                              </a:solidFill>
                              <a:latin typeface="Cambria Math" panose="02040503050406030204" pitchFamily="18" charset="0"/>
                              <a:cs typeface="Times New Roman" pitchFamily="18" charset="0"/>
                            </a:rPr>
                          </m:ctrlPr>
                        </m:sSubPr>
                        <m:e>
                          <m:r>
                            <a:rPr lang="en-ZA" sz="2800" b="1" i="1">
                              <a:solidFill>
                                <a:srgbClr val="FFFF00"/>
                              </a:solidFill>
                              <a:latin typeface="Cambria Math"/>
                              <a:cs typeface="Times New Roman" pitchFamily="18" charset="0"/>
                            </a:rPr>
                            <m:t>𝑺</m:t>
                          </m:r>
                        </m:e>
                        <m:sub>
                          <m:r>
                            <a:rPr lang="en-ZA" sz="2800" b="1" i="1">
                              <a:solidFill>
                                <a:srgbClr val="FFFF00"/>
                              </a:solidFill>
                              <a:latin typeface="Cambria Math"/>
                              <a:cs typeface="Times New Roman" pitchFamily="18" charset="0"/>
                            </a:rPr>
                            <m:t>𝒏</m:t>
                          </m:r>
                        </m:sub>
                      </m:sSub>
                      <m:r>
                        <a:rPr lang="en-ZA" sz="2800" b="1" i="1">
                          <a:solidFill>
                            <a:srgbClr val="FFFF00"/>
                          </a:solidFill>
                          <a:latin typeface="Cambria Math"/>
                          <a:cs typeface="Times New Roman" pitchFamily="18" charset="0"/>
                        </a:rPr>
                        <m:t> − </m:t>
                      </m:r>
                      <m:sSub>
                        <m:sSubPr>
                          <m:ctrlPr>
                            <a:rPr lang="en-ZA" sz="2800" b="1" i="1">
                              <a:solidFill>
                                <a:srgbClr val="FFFF00"/>
                              </a:solidFill>
                              <a:latin typeface="Cambria Math" panose="02040503050406030204" pitchFamily="18" charset="0"/>
                              <a:cs typeface="Times New Roman" pitchFamily="18" charset="0"/>
                            </a:rPr>
                          </m:ctrlPr>
                        </m:sSubPr>
                        <m:e>
                          <m:r>
                            <a:rPr lang="en-ZA" sz="2800" b="1" i="1">
                              <a:solidFill>
                                <a:srgbClr val="FFFF00"/>
                              </a:solidFill>
                              <a:latin typeface="Cambria Math"/>
                              <a:cs typeface="Times New Roman" pitchFamily="18" charset="0"/>
                            </a:rPr>
                            <m:t>𝑺</m:t>
                          </m:r>
                        </m:e>
                        <m:sub>
                          <m:r>
                            <a:rPr lang="en-ZA" sz="2800" b="1" i="1">
                              <a:solidFill>
                                <a:srgbClr val="FFFF00"/>
                              </a:solidFill>
                              <a:latin typeface="Cambria Math"/>
                              <a:cs typeface="Times New Roman" pitchFamily="18" charset="0"/>
                            </a:rPr>
                            <m:t>𝒏</m:t>
                          </m:r>
                        </m:sub>
                      </m:sSub>
                      <m:r>
                        <a:rPr lang="en-ZA" sz="2800" b="1" i="1">
                          <a:solidFill>
                            <a:srgbClr val="FFFF00"/>
                          </a:solidFill>
                          <a:latin typeface="Cambria Math"/>
                          <a:cs typeface="Times New Roman" pitchFamily="18" charset="0"/>
                        </a:rPr>
                        <m:t>=</m:t>
                      </m:r>
                      <m:r>
                        <a:rPr lang="en-ZA" sz="2800" b="1" i="1" dirty="0">
                          <a:solidFill>
                            <a:srgbClr val="FFFF00"/>
                          </a:solidFill>
                          <a:latin typeface="Cambria Math"/>
                          <a:cs typeface="Times New Roman" pitchFamily="18" charset="0"/>
                        </a:rPr>
                        <m:t>𝒂</m:t>
                      </m:r>
                      <m:sSup>
                        <m:sSupPr>
                          <m:ctrlPr>
                            <a:rPr lang="en-ZA" sz="2800" b="1" i="1" dirty="0">
                              <a:solidFill>
                                <a:srgbClr val="FFFF00"/>
                              </a:solidFill>
                              <a:latin typeface="Cambria Math" panose="02040503050406030204" pitchFamily="18" charset="0"/>
                              <a:cs typeface="Times New Roman" pitchFamily="18" charset="0"/>
                            </a:rPr>
                          </m:ctrlPr>
                        </m:sSupPr>
                        <m:e>
                          <m:r>
                            <a:rPr lang="en-ZA" sz="2800" b="1" i="1" dirty="0">
                              <a:solidFill>
                                <a:srgbClr val="FFFF00"/>
                              </a:solidFill>
                              <a:latin typeface="Cambria Math"/>
                              <a:cs typeface="Times New Roman" pitchFamily="18" charset="0"/>
                            </a:rPr>
                            <m:t>𝒓</m:t>
                          </m:r>
                        </m:e>
                        <m:sup>
                          <m:r>
                            <a:rPr lang="en-ZA" sz="2800" b="1" i="1" dirty="0">
                              <a:solidFill>
                                <a:srgbClr val="FFFF00"/>
                              </a:solidFill>
                              <a:latin typeface="Cambria Math"/>
                              <a:cs typeface="Times New Roman" pitchFamily="18" charset="0"/>
                            </a:rPr>
                            <m:t>𝒏</m:t>
                          </m:r>
                        </m:sup>
                      </m:sSup>
                      <m:r>
                        <a:rPr lang="en-ZA" sz="2800" b="1" i="1" dirty="0">
                          <a:solidFill>
                            <a:srgbClr val="FFFF00"/>
                          </a:solidFill>
                          <a:latin typeface="Cambria Math"/>
                          <a:cs typeface="Times New Roman" pitchFamily="18" charset="0"/>
                        </a:rPr>
                        <m:t> −</m:t>
                      </m:r>
                      <m:r>
                        <a:rPr lang="en-ZA" sz="2800" b="1" i="1" dirty="0">
                          <a:solidFill>
                            <a:srgbClr val="FFFF00"/>
                          </a:solidFill>
                          <a:latin typeface="Cambria Math"/>
                          <a:cs typeface="Times New Roman" pitchFamily="18" charset="0"/>
                        </a:rPr>
                        <m:t>𝒂</m:t>
                      </m:r>
                    </m:oMath>
                  </m:oMathPara>
                </a14:m>
                <a:endParaRPr lang="en-ZA" sz="2800" b="1" dirty="0">
                  <a:latin typeface="Times New Roman" pitchFamily="18" charset="0"/>
                  <a:cs typeface="Times New Roman" pitchFamily="18" charset="0"/>
                </a:endParaRPr>
              </a:p>
              <a:p>
                <a:pPr/>
                <a14:m>
                  <m:oMathPara xmlns:m="http://schemas.openxmlformats.org/officeDocument/2006/math">
                    <m:oMathParaPr>
                      <m:jc m:val="left"/>
                    </m:oMathParaPr>
                    <m:oMath xmlns:m="http://schemas.openxmlformats.org/officeDocument/2006/math">
                      <m:sSub>
                        <m:sSubPr>
                          <m:ctrlPr>
                            <a:rPr lang="en-ZA" sz="2800" b="1" i="1">
                              <a:solidFill>
                                <a:srgbClr val="FFFF00"/>
                              </a:solidFill>
                              <a:latin typeface="Cambria Math" panose="02040503050406030204" pitchFamily="18" charset="0"/>
                              <a:cs typeface="Times New Roman" pitchFamily="18" charset="0"/>
                            </a:rPr>
                          </m:ctrlPr>
                        </m:sSubPr>
                        <m:e>
                          <m:r>
                            <a:rPr lang="en-ZA" sz="2800" b="1" i="1">
                              <a:solidFill>
                                <a:srgbClr val="FFFF00"/>
                              </a:solidFill>
                              <a:latin typeface="Cambria Math"/>
                              <a:cs typeface="Times New Roman" pitchFamily="18" charset="0"/>
                            </a:rPr>
                            <m:t>𝑺</m:t>
                          </m:r>
                        </m:e>
                        <m:sub>
                          <m:r>
                            <a:rPr lang="en-ZA" sz="2800" b="1" i="1">
                              <a:solidFill>
                                <a:srgbClr val="FFFF00"/>
                              </a:solidFill>
                              <a:latin typeface="Cambria Math"/>
                              <a:cs typeface="Times New Roman" pitchFamily="18" charset="0"/>
                            </a:rPr>
                            <m:t>𝒏</m:t>
                          </m:r>
                        </m:sub>
                      </m:sSub>
                      <m:r>
                        <a:rPr lang="en-ZA" sz="2800" b="1" i="1">
                          <a:solidFill>
                            <a:srgbClr val="FFFF00"/>
                          </a:solidFill>
                          <a:latin typeface="Cambria Math"/>
                          <a:cs typeface="Times New Roman" pitchFamily="18" charset="0"/>
                        </a:rPr>
                        <m:t> </m:t>
                      </m:r>
                      <m:d>
                        <m:dPr>
                          <m:ctrlPr>
                            <a:rPr lang="en-ZA" sz="2800" b="1" i="1">
                              <a:solidFill>
                                <a:srgbClr val="FFFF00"/>
                              </a:solidFill>
                              <a:latin typeface="Cambria Math" panose="02040503050406030204" pitchFamily="18" charset="0"/>
                              <a:cs typeface="Times New Roman" pitchFamily="18" charset="0"/>
                            </a:rPr>
                          </m:ctrlPr>
                        </m:dPr>
                        <m:e>
                          <m:r>
                            <a:rPr lang="en-ZA" sz="2800" b="1" i="1">
                              <a:solidFill>
                                <a:srgbClr val="FFFF00"/>
                              </a:solidFill>
                              <a:latin typeface="Cambria Math"/>
                              <a:cs typeface="Times New Roman" pitchFamily="18" charset="0"/>
                            </a:rPr>
                            <m:t>𝒓</m:t>
                          </m:r>
                          <m:r>
                            <a:rPr lang="en-ZA" sz="2800" b="1" i="1">
                              <a:solidFill>
                                <a:srgbClr val="FFFF00"/>
                              </a:solidFill>
                              <a:latin typeface="Cambria Math"/>
                              <a:cs typeface="Times New Roman" pitchFamily="18" charset="0"/>
                            </a:rPr>
                            <m:t>−</m:t>
                          </m:r>
                          <m:r>
                            <a:rPr lang="en-ZA" sz="2800" b="1" i="1">
                              <a:solidFill>
                                <a:srgbClr val="FFFF00"/>
                              </a:solidFill>
                              <a:latin typeface="Cambria Math"/>
                              <a:cs typeface="Times New Roman" pitchFamily="18" charset="0"/>
                            </a:rPr>
                            <m:t>𝟏</m:t>
                          </m:r>
                        </m:e>
                      </m:d>
                      <m:r>
                        <a:rPr lang="en-ZA" sz="2800" b="1" i="1">
                          <a:solidFill>
                            <a:srgbClr val="FFFF00"/>
                          </a:solidFill>
                          <a:latin typeface="Cambria Math"/>
                          <a:cs typeface="Times New Roman" pitchFamily="18" charset="0"/>
                        </a:rPr>
                        <m:t>=</m:t>
                      </m:r>
                      <m:r>
                        <a:rPr lang="en-ZA" sz="2800" b="1" i="1" dirty="0">
                          <a:solidFill>
                            <a:srgbClr val="FFFF00"/>
                          </a:solidFill>
                          <a:latin typeface="Cambria Math"/>
                          <a:cs typeface="Times New Roman" pitchFamily="18" charset="0"/>
                        </a:rPr>
                        <m:t>𝒂</m:t>
                      </m:r>
                      <m:r>
                        <a:rPr lang="en-ZA" sz="2800" b="1" i="1" dirty="0">
                          <a:solidFill>
                            <a:srgbClr val="FFFF00"/>
                          </a:solidFill>
                          <a:latin typeface="Cambria Math"/>
                          <a:cs typeface="Times New Roman" pitchFamily="18" charset="0"/>
                        </a:rPr>
                        <m:t>(</m:t>
                      </m:r>
                      <m:sSup>
                        <m:sSupPr>
                          <m:ctrlPr>
                            <a:rPr lang="en-ZA" sz="2800" b="1" i="1" dirty="0">
                              <a:solidFill>
                                <a:srgbClr val="FFFF00"/>
                              </a:solidFill>
                              <a:latin typeface="Cambria Math" panose="02040503050406030204" pitchFamily="18" charset="0"/>
                              <a:cs typeface="Times New Roman" pitchFamily="18" charset="0"/>
                            </a:rPr>
                          </m:ctrlPr>
                        </m:sSupPr>
                        <m:e>
                          <m:r>
                            <a:rPr lang="en-ZA" sz="2800" b="1" i="1" dirty="0">
                              <a:solidFill>
                                <a:srgbClr val="FFFF00"/>
                              </a:solidFill>
                              <a:latin typeface="Cambria Math"/>
                              <a:cs typeface="Times New Roman" pitchFamily="18" charset="0"/>
                            </a:rPr>
                            <m:t>𝒓</m:t>
                          </m:r>
                        </m:e>
                        <m:sup>
                          <m:r>
                            <a:rPr lang="en-ZA" sz="2800" b="1" i="1" dirty="0">
                              <a:solidFill>
                                <a:srgbClr val="FFFF00"/>
                              </a:solidFill>
                              <a:latin typeface="Cambria Math"/>
                              <a:cs typeface="Times New Roman" pitchFamily="18" charset="0"/>
                            </a:rPr>
                            <m:t>𝒏</m:t>
                          </m:r>
                        </m:sup>
                      </m:sSup>
                      <m:r>
                        <a:rPr lang="en-ZA" sz="2800" b="1" i="1" dirty="0">
                          <a:solidFill>
                            <a:srgbClr val="FFFF00"/>
                          </a:solidFill>
                          <a:latin typeface="Cambria Math"/>
                          <a:cs typeface="Times New Roman" pitchFamily="18" charset="0"/>
                        </a:rPr>
                        <m:t> −</m:t>
                      </m:r>
                      <m:r>
                        <a:rPr lang="en-ZA" sz="2800" b="1" i="1" dirty="0">
                          <a:solidFill>
                            <a:srgbClr val="FFFF00"/>
                          </a:solidFill>
                          <a:latin typeface="Cambria Math"/>
                          <a:cs typeface="Times New Roman" pitchFamily="18" charset="0"/>
                        </a:rPr>
                        <m:t>𝟏</m:t>
                      </m:r>
                      <m:r>
                        <a:rPr lang="en-ZA" sz="2800" b="1" i="1" dirty="0">
                          <a:solidFill>
                            <a:srgbClr val="FFFF00"/>
                          </a:solidFill>
                          <a:latin typeface="Cambria Math"/>
                          <a:cs typeface="Times New Roman" pitchFamily="18" charset="0"/>
                        </a:rPr>
                        <m:t>)</m:t>
                      </m:r>
                    </m:oMath>
                  </m:oMathPara>
                </a14:m>
                <a:endParaRPr lang="en-ZA" sz="2800" b="1" dirty="0">
                  <a:latin typeface="Times New Roman" pitchFamily="18" charset="0"/>
                  <a:cs typeface="Times New Roman" pitchFamily="18" charset="0"/>
                </a:endParaRPr>
              </a:p>
              <a:p>
                <a:endParaRPr lang="en-ZA" sz="2800" b="1" dirty="0">
                  <a:latin typeface="Times New Roman" pitchFamily="18" charset="0"/>
                  <a:cs typeface="Times New Roman" pitchFamily="18" charset="0"/>
                </a:endParaRPr>
              </a:p>
              <a:p>
                <a:r>
                  <a:rPr lang="en-ZA" sz="2800" b="1" dirty="0">
                    <a:latin typeface="Times New Roman" pitchFamily="18" charset="0"/>
                    <a:cs typeface="Times New Roman" pitchFamily="18" charset="0"/>
                  </a:rPr>
                  <a:t>Solving for </a:t>
                </a:r>
                <a:r>
                  <a:rPr lang="en-ZA" sz="2800" b="1" dirty="0" err="1">
                    <a:latin typeface="Times New Roman" pitchFamily="18" charset="0"/>
                    <a:cs typeface="Times New Roman" pitchFamily="18" charset="0"/>
                  </a:rPr>
                  <a:t>S</a:t>
                </a:r>
                <a:r>
                  <a:rPr lang="en-ZA" sz="2800" b="1" baseline="-25000" dirty="0" err="1">
                    <a:latin typeface="Times New Roman" pitchFamily="18" charset="0"/>
                    <a:cs typeface="Times New Roman" pitchFamily="18" charset="0"/>
                  </a:rPr>
                  <a:t>n</a:t>
                </a:r>
                <a:r>
                  <a:rPr lang="en-ZA" sz="2800" b="1" dirty="0">
                    <a:latin typeface="Times New Roman" pitchFamily="18" charset="0"/>
                    <a:cs typeface="Times New Roman" pitchFamily="18" charset="0"/>
                  </a:rPr>
                  <a:t>:</a:t>
                </a:r>
              </a:p>
              <a:p>
                <a:endParaRPr lang="en-ZA" sz="2800" b="1" dirty="0">
                  <a:latin typeface="Times New Roman" pitchFamily="18" charset="0"/>
                  <a:cs typeface="Times New Roman" pitchFamily="18" charset="0"/>
                </a:endParaRPr>
              </a:p>
              <a:p>
                <a:pPr/>
                <a14:m>
                  <m:oMathPara xmlns:m="http://schemas.openxmlformats.org/officeDocument/2006/math">
                    <m:oMathParaPr>
                      <m:jc m:val="left"/>
                    </m:oMathParaPr>
                    <m:oMath xmlns:m="http://schemas.openxmlformats.org/officeDocument/2006/math">
                      <m:sSub>
                        <m:sSubPr>
                          <m:ctrlPr>
                            <a:rPr lang="en-ZA" sz="2800" b="1" i="1" dirty="0">
                              <a:solidFill>
                                <a:srgbClr val="FFFF00"/>
                              </a:solidFill>
                              <a:latin typeface="Cambria Math" panose="02040503050406030204" pitchFamily="18" charset="0"/>
                            </a:rPr>
                          </m:ctrlPr>
                        </m:sSubPr>
                        <m:e>
                          <m:r>
                            <a:rPr lang="en-ZA" sz="2800" b="1" i="1" dirty="0">
                              <a:solidFill>
                                <a:srgbClr val="FFFF00"/>
                              </a:solidFill>
                              <a:latin typeface="Cambria Math"/>
                            </a:rPr>
                            <m:t>𝑺</m:t>
                          </m:r>
                        </m:e>
                        <m:sub>
                          <m:r>
                            <a:rPr lang="en-ZA" sz="2800" b="1" i="1" dirty="0">
                              <a:solidFill>
                                <a:srgbClr val="FFFF00"/>
                              </a:solidFill>
                              <a:latin typeface="Cambria Math"/>
                            </a:rPr>
                            <m:t>𝒏</m:t>
                          </m:r>
                        </m:sub>
                      </m:sSub>
                      <m:r>
                        <a:rPr lang="en-ZA" sz="2800" b="1" i="1" dirty="0">
                          <a:solidFill>
                            <a:srgbClr val="FFFF00"/>
                          </a:solidFill>
                          <a:latin typeface="Cambria Math"/>
                        </a:rPr>
                        <m:t> = </m:t>
                      </m:r>
                      <m:f>
                        <m:fPr>
                          <m:ctrlPr>
                            <a:rPr lang="en-ZA" sz="2800" b="1" i="1" dirty="0">
                              <a:solidFill>
                                <a:srgbClr val="FFFF00"/>
                              </a:solidFill>
                              <a:latin typeface="Cambria Math" panose="02040503050406030204" pitchFamily="18" charset="0"/>
                            </a:rPr>
                          </m:ctrlPr>
                        </m:fPr>
                        <m:num>
                          <m:r>
                            <a:rPr lang="en-ZA" sz="2800" b="1" i="1" dirty="0">
                              <a:solidFill>
                                <a:srgbClr val="FFFF00"/>
                              </a:solidFill>
                              <a:latin typeface="Cambria Math"/>
                            </a:rPr>
                            <m:t>𝒂</m:t>
                          </m:r>
                          <m:r>
                            <a:rPr lang="en-ZA" sz="2800" b="1" i="1" dirty="0">
                              <a:solidFill>
                                <a:srgbClr val="FFFF00"/>
                              </a:solidFill>
                              <a:latin typeface="Cambria Math"/>
                            </a:rPr>
                            <m:t>(</m:t>
                          </m:r>
                          <m:sSup>
                            <m:sSupPr>
                              <m:ctrlPr>
                                <a:rPr lang="en-ZA" sz="2800" b="1" i="1" dirty="0">
                                  <a:solidFill>
                                    <a:srgbClr val="FFFF00"/>
                                  </a:solidFill>
                                  <a:latin typeface="Cambria Math" panose="02040503050406030204" pitchFamily="18" charset="0"/>
                                </a:rPr>
                              </m:ctrlPr>
                            </m:sSupPr>
                            <m:e>
                              <m:r>
                                <a:rPr lang="en-ZA" sz="2800" b="1" i="1" dirty="0">
                                  <a:solidFill>
                                    <a:srgbClr val="FFFF00"/>
                                  </a:solidFill>
                                  <a:latin typeface="Cambria Math"/>
                                </a:rPr>
                                <m:t>𝒓</m:t>
                              </m:r>
                            </m:e>
                            <m:sup>
                              <m:r>
                                <a:rPr lang="en-ZA" sz="2800" b="1" i="1" dirty="0">
                                  <a:solidFill>
                                    <a:srgbClr val="FFFF00"/>
                                  </a:solidFill>
                                  <a:latin typeface="Cambria Math"/>
                                </a:rPr>
                                <m:t>𝒏</m:t>
                              </m:r>
                            </m:sup>
                          </m:sSup>
                          <m:r>
                            <a:rPr lang="en-ZA" sz="2800" b="1" i="1" dirty="0">
                              <a:solidFill>
                                <a:srgbClr val="FFFF00"/>
                              </a:solidFill>
                              <a:latin typeface="Cambria Math"/>
                            </a:rPr>
                            <m:t>−</m:t>
                          </m:r>
                          <m:r>
                            <a:rPr lang="en-ZA" sz="2800" b="1" i="1" dirty="0">
                              <a:solidFill>
                                <a:srgbClr val="FFFF00"/>
                              </a:solidFill>
                              <a:latin typeface="Cambria Math"/>
                            </a:rPr>
                            <m:t>𝟏</m:t>
                          </m:r>
                          <m:r>
                            <a:rPr lang="en-ZA" sz="2800" b="1" i="1" dirty="0">
                              <a:solidFill>
                                <a:srgbClr val="FFFF00"/>
                              </a:solidFill>
                              <a:latin typeface="Cambria Math"/>
                            </a:rPr>
                            <m:t>)</m:t>
                          </m:r>
                        </m:num>
                        <m:den>
                          <m:r>
                            <a:rPr lang="en-ZA" sz="2800" b="1" i="1" dirty="0">
                              <a:solidFill>
                                <a:srgbClr val="FFFF00"/>
                              </a:solidFill>
                              <a:latin typeface="Cambria Math"/>
                            </a:rPr>
                            <m:t>𝒓</m:t>
                          </m:r>
                          <m:r>
                            <a:rPr lang="en-ZA" sz="2800" b="1" i="1" dirty="0">
                              <a:solidFill>
                                <a:srgbClr val="FFFF00"/>
                              </a:solidFill>
                              <a:latin typeface="Cambria Math"/>
                            </a:rPr>
                            <m:t>−</m:t>
                          </m:r>
                          <m:r>
                            <a:rPr lang="en-ZA" sz="2800" b="1" i="1" dirty="0">
                              <a:solidFill>
                                <a:srgbClr val="FFFF00"/>
                              </a:solidFill>
                              <a:latin typeface="Cambria Math"/>
                            </a:rPr>
                            <m:t>𝟏</m:t>
                          </m:r>
                        </m:den>
                      </m:f>
                      <m:r>
                        <a:rPr lang="en-ZA" sz="2800" b="1" i="1" dirty="0">
                          <a:solidFill>
                            <a:srgbClr val="FFFF00"/>
                          </a:solidFill>
                          <a:latin typeface="Cambria Math"/>
                        </a:rPr>
                        <m:t>   (</m:t>
                      </m:r>
                      <m:r>
                        <a:rPr lang="en-ZA" sz="2800" b="1" i="1" dirty="0">
                          <a:solidFill>
                            <a:srgbClr val="FFFF00"/>
                          </a:solidFill>
                          <a:latin typeface="Cambria Math"/>
                        </a:rPr>
                        <m:t>𝒓</m:t>
                      </m:r>
                      <m:r>
                        <a:rPr lang="en-ZA" sz="2800" b="1" i="1" dirty="0">
                          <a:solidFill>
                            <a:srgbClr val="FFFF00"/>
                          </a:solidFill>
                          <a:latin typeface="Cambria Math"/>
                          <a:ea typeface="Cambria Math"/>
                        </a:rPr>
                        <m:t>≠</m:t>
                      </m:r>
                      <m:r>
                        <a:rPr lang="en-ZA" sz="2800" b="1" i="1" dirty="0">
                          <a:solidFill>
                            <a:srgbClr val="FFFF00"/>
                          </a:solidFill>
                          <a:latin typeface="Cambria Math"/>
                          <a:ea typeface="Cambria Math"/>
                        </a:rPr>
                        <m:t>𝟏</m:t>
                      </m:r>
                      <m:r>
                        <a:rPr lang="en-ZA" sz="2800" b="1" i="1" dirty="0">
                          <a:solidFill>
                            <a:srgbClr val="FFFF00"/>
                          </a:solidFill>
                          <a:latin typeface="Cambria Math"/>
                          <a:ea typeface="Cambria Math"/>
                        </a:rPr>
                        <m:t>)</m:t>
                      </m:r>
                    </m:oMath>
                  </m:oMathPara>
                </a14:m>
                <a:endParaRPr lang="en-ZA" sz="2800" b="1" dirty="0">
                  <a:solidFill>
                    <a:srgbClr val="FFFF00"/>
                  </a:solidFill>
                  <a:latin typeface="Times New Roman" pitchFamily="18" charset="0"/>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703512" y="132958"/>
                <a:ext cx="8964488" cy="6680419"/>
              </a:xfrm>
              <a:prstGeom prst="rect">
                <a:avLst/>
              </a:prstGeom>
              <a:blipFill>
                <a:blip r:embed="rId2"/>
                <a:stretch>
                  <a:fillRect l="-1360" t="-1004" r="-680"/>
                </a:stretch>
              </a:blipFill>
            </p:spPr>
            <p:txBody>
              <a:bodyPr/>
              <a:lstStyle/>
              <a:p>
                <a:r>
                  <a:rPr lang="en-ZA">
                    <a:noFill/>
                  </a:rPr>
                  <a:t> </a:t>
                </a:r>
              </a:p>
            </p:txBody>
          </p:sp>
        </mc:Fallback>
      </mc:AlternateContent>
      <p:sp>
        <p:nvSpPr>
          <p:cNvPr id="3" name="TextBox 2"/>
          <p:cNvSpPr txBox="1">
            <a:spLocks noChangeArrowheads="1"/>
          </p:cNvSpPr>
          <p:nvPr/>
        </p:nvSpPr>
        <p:spPr bwMode="auto">
          <a:xfrm>
            <a:off x="7392144" y="5805266"/>
            <a:ext cx="3059956"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2400" dirty="0">
                <a:hlinkClick r:id="rId3"/>
              </a:rPr>
              <a:t>Sum of a Geometric Sequence</a:t>
            </a:r>
            <a:endParaRPr lang="en-US" sz="2400" dirty="0"/>
          </a:p>
        </p:txBody>
      </p:sp>
      <p:sp>
        <p:nvSpPr>
          <p:cNvPr id="4" name="TextBox 3"/>
          <p:cNvSpPr txBox="1"/>
          <p:nvPr/>
        </p:nvSpPr>
        <p:spPr>
          <a:xfrm>
            <a:off x="7392144" y="4653137"/>
            <a:ext cx="3059956" cy="830997"/>
          </a:xfrm>
          <a:prstGeom prst="rect">
            <a:avLst/>
          </a:prstGeom>
          <a:solidFill>
            <a:srgbClr val="00FFFF"/>
          </a:solidFill>
        </p:spPr>
        <p:txBody>
          <a:bodyPr wrap="square" rtlCol="0">
            <a:spAutoFit/>
          </a:bodyPr>
          <a:lstStyle/>
          <a:p>
            <a:pPr algn="ctr"/>
            <a:r>
              <a:rPr lang="en-ZA" sz="2400" dirty="0">
                <a:solidFill>
                  <a:schemeClr val="bg1"/>
                </a:solidFill>
                <a:latin typeface="Times New Roman" pitchFamily="18" charset="0"/>
                <a:cs typeface="Times New Roman" pitchFamily="18" charset="0"/>
                <a:hlinkClick r:id="rId4"/>
              </a:rPr>
              <a:t>Proof of a Geometric Series</a:t>
            </a:r>
            <a:endParaRPr lang="en-ZA"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28722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 calcmode="lin" valueType="num">
                                      <p:cBhvr additive="base">
                                        <p:cTn id="24"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barn(inVertical)">
                                      <p:cBhvr>
                                        <p:cTn id="30" dur="500"/>
                                        <p:tgtEl>
                                          <p:spTgt spid="5">
                                            <p:txEl>
                                              <p:pRg st="8" end="8"/>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Effect transition="in" filter="barn(inVertical)">
                                      <p:cBhvr>
                                        <p:cTn id="33" dur="500"/>
                                        <p:tgtEl>
                                          <p:spTgt spid="5">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xEl>
                                              <p:pRg st="11" end="11"/>
                                            </p:txEl>
                                          </p:spTgt>
                                        </p:tgtEl>
                                        <p:attrNameLst>
                                          <p:attrName>style.visibility</p:attrName>
                                        </p:attrNameLst>
                                      </p:cBhvr>
                                      <p:to>
                                        <p:strVal val="visible"/>
                                      </p:to>
                                    </p:set>
                                    <p:anim calcmode="lin" valueType="num">
                                      <p:cBhvr additive="base">
                                        <p:cTn id="38"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
                                            <p:txEl>
                                              <p:pRg st="13" end="13"/>
                                            </p:txEl>
                                          </p:spTgt>
                                        </p:tgtEl>
                                        <p:attrNameLst>
                                          <p:attrName>style.visibility</p:attrName>
                                        </p:attrNameLst>
                                      </p:cBhvr>
                                      <p:to>
                                        <p:strVal val="visible"/>
                                      </p:to>
                                    </p:set>
                                    <p:animEffect transition="in" filter="barn(inVertical)">
                                      <p:cBhvr>
                                        <p:cTn id="44" dur="500"/>
                                        <p:tgtEl>
                                          <p:spTgt spid="5">
                                            <p:txEl>
                                              <p:pRg st="13" end="1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down)">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txBox="1">
                <a:spLocks noChangeArrowheads="1"/>
              </p:cNvSpPr>
              <p:nvPr/>
            </p:nvSpPr>
            <p:spPr>
              <a:xfrm>
                <a:off x="1847528" y="260648"/>
                <a:ext cx="8640960" cy="6336704"/>
              </a:xfrm>
              <a:prstGeom prst="rect">
                <a:avLst/>
              </a:prstGeom>
            </p:spPr>
            <p:txBody>
              <a:bodyPr vert="horz" lIns="7200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82296" indent="0">
                  <a:lnSpc>
                    <a:spcPct val="90000"/>
                  </a:lnSpc>
                  <a:buNone/>
                </a:pPr>
                <a:r>
                  <a:rPr lang="en-US" sz="3200" b="1" u="sng" dirty="0">
                    <a:solidFill>
                      <a:srgbClr val="FFFF00"/>
                    </a:solidFill>
                    <a:latin typeface="Times New Roman" pitchFamily="18" charset="0"/>
                    <a:cs typeface="Times New Roman" pitchFamily="18" charset="0"/>
                  </a:rPr>
                  <a:t>Example 1:</a:t>
                </a:r>
              </a:p>
              <a:p>
                <a:pPr marL="0">
                  <a:lnSpc>
                    <a:spcPct val="90000"/>
                  </a:lnSpc>
                  <a:buNone/>
                </a:pPr>
                <a:r>
                  <a:rPr lang="en-US" sz="3200" b="1" dirty="0">
                    <a:solidFill>
                      <a:srgbClr val="FFFF00"/>
                    </a:solidFill>
                    <a:latin typeface="Times New Roman" pitchFamily="18" charset="0"/>
                    <a:cs typeface="Times New Roman" pitchFamily="18" charset="0"/>
                  </a:rPr>
                  <a:t>Determine the sum of the first ten terms, given the geometric sequence:  -4;  8;  -16;  …</a:t>
                </a:r>
              </a:p>
              <a:p>
                <a:pPr marL="0" indent="0">
                  <a:lnSpc>
                    <a:spcPct val="90000"/>
                  </a:lnSpc>
                  <a:buNone/>
                </a:pPr>
                <a:endParaRPr lang="en-US" sz="800" dirty="0">
                  <a:solidFill>
                    <a:srgbClr val="FFFF00"/>
                  </a:solidFill>
                  <a:latin typeface="Times New Roman" pitchFamily="18" charset="0"/>
                  <a:cs typeface="Times New Roman" pitchFamily="18" charset="0"/>
                </a:endParaRPr>
              </a:p>
              <a:p>
                <a:pPr>
                  <a:lnSpc>
                    <a:spcPct val="90000"/>
                  </a:lnSpc>
                  <a:buFontTx/>
                  <a:buNone/>
                </a:pPr>
                <a:r>
                  <a:rPr lang="en-US" sz="3200" b="1" dirty="0">
                    <a:solidFill>
                      <a:schemeClr val="tx1"/>
                    </a:solidFill>
                    <a:latin typeface="Times New Roman" pitchFamily="18" charset="0"/>
                    <a:cs typeface="Times New Roman" pitchFamily="18" charset="0"/>
                  </a:rPr>
                  <a:t>i.e. a = -4;    n = 10;     r = -2    and   </a:t>
                </a:r>
                <a14:m>
                  <m:oMath xmlns:m="http://schemas.openxmlformats.org/officeDocument/2006/math">
                    <m:sSub>
                      <m:sSubPr>
                        <m:ctrlPr>
                          <a:rPr lang="en-US" sz="3200" b="1" i="1">
                            <a:solidFill>
                              <a:schemeClr val="tx1"/>
                            </a:solidFill>
                            <a:latin typeface="Cambria Math" panose="02040503050406030204" pitchFamily="18" charset="0"/>
                            <a:cs typeface="Times New Roman" pitchFamily="18" charset="0"/>
                          </a:rPr>
                        </m:ctrlPr>
                      </m:sSubPr>
                      <m:e>
                        <m:r>
                          <a:rPr lang="en-ZA" sz="3200" b="1" i="1">
                            <a:solidFill>
                              <a:schemeClr val="tx1"/>
                            </a:solidFill>
                            <a:latin typeface="Cambria Math"/>
                            <a:cs typeface="Times New Roman" pitchFamily="18" charset="0"/>
                          </a:rPr>
                          <m:t>𝑺</m:t>
                        </m:r>
                      </m:e>
                      <m:sub>
                        <m:r>
                          <a:rPr lang="en-ZA" sz="3200" b="1" i="1">
                            <a:solidFill>
                              <a:schemeClr val="tx1"/>
                            </a:solidFill>
                            <a:latin typeface="Cambria Math"/>
                            <a:cs typeface="Times New Roman" pitchFamily="18" charset="0"/>
                          </a:rPr>
                          <m:t>𝟏𝟎</m:t>
                        </m:r>
                      </m:sub>
                    </m:sSub>
                    <m:r>
                      <a:rPr lang="en-ZA" sz="3200" b="1" i="1">
                        <a:solidFill>
                          <a:schemeClr val="tx1"/>
                        </a:solidFill>
                        <a:latin typeface="Cambria Math"/>
                        <a:cs typeface="Times New Roman" pitchFamily="18" charset="0"/>
                      </a:rPr>
                      <m:t>=?</m:t>
                    </m:r>
                  </m:oMath>
                </a14:m>
                <a:endParaRPr lang="en-US" sz="3200" b="1" dirty="0">
                  <a:solidFill>
                    <a:schemeClr val="tx1"/>
                  </a:solidFill>
                  <a:latin typeface="Times New Roman" pitchFamily="18" charset="0"/>
                  <a:cs typeface="Times New Roman" pitchFamily="18" charset="0"/>
                </a:endParaRPr>
              </a:p>
              <a:p>
                <a:pPr>
                  <a:lnSpc>
                    <a:spcPct val="90000"/>
                  </a:lnSpc>
                  <a:buFontTx/>
                  <a:buNone/>
                </a:pPr>
                <a:endParaRPr lang="en-US" sz="3200" b="1" dirty="0">
                  <a:solidFill>
                    <a:schemeClr val="tx1"/>
                  </a:solidFill>
                  <a:latin typeface="Times New Roman" pitchFamily="18" charset="0"/>
                  <a:cs typeface="Times New Roman" pitchFamily="18" charset="0"/>
                </a:endParaRPr>
              </a:p>
              <a:p>
                <a:pPr>
                  <a:lnSpc>
                    <a:spcPct val="90000"/>
                  </a:lnSpc>
                  <a:buFontTx/>
                  <a:buNone/>
                </a:pPr>
                <a:endParaRPr lang="en-US" sz="800" b="1" dirty="0">
                  <a:solidFill>
                    <a:schemeClr val="tx1"/>
                  </a:solidFill>
                  <a:latin typeface="Times New Roman" pitchFamily="18" charset="0"/>
                  <a:cs typeface="Times New Roman" pitchFamily="18" charset="0"/>
                </a:endParaRPr>
              </a:p>
              <a:p>
                <a:pPr>
                  <a:buNone/>
                </a:pPr>
                <a14:m>
                  <m:oMathPara xmlns:m="http://schemas.openxmlformats.org/officeDocument/2006/math">
                    <m:oMathParaPr>
                      <m:jc m:val="left"/>
                    </m:oMathParaPr>
                    <m:oMath xmlns:m="http://schemas.openxmlformats.org/officeDocument/2006/math">
                      <m:sSub>
                        <m:sSubPr>
                          <m:ctrlPr>
                            <a:rPr lang="en-ZA" sz="3200" b="1" i="1" dirty="0">
                              <a:solidFill>
                                <a:srgbClr val="FFC000"/>
                              </a:solidFill>
                              <a:latin typeface="Cambria Math" panose="02040503050406030204" pitchFamily="18" charset="0"/>
                            </a:rPr>
                          </m:ctrlPr>
                        </m:sSubPr>
                        <m:e>
                          <m:r>
                            <a:rPr lang="en-ZA" sz="3200" b="1" i="1" dirty="0">
                              <a:solidFill>
                                <a:srgbClr val="FFC000"/>
                              </a:solidFill>
                              <a:latin typeface="Cambria Math"/>
                            </a:rPr>
                            <m:t>𝑺</m:t>
                          </m:r>
                        </m:e>
                        <m:sub>
                          <m:r>
                            <a:rPr lang="en-ZA" sz="3200" b="1" i="1" dirty="0">
                              <a:solidFill>
                                <a:srgbClr val="FFC000"/>
                              </a:solidFill>
                              <a:latin typeface="Cambria Math"/>
                            </a:rPr>
                            <m:t>𝒏</m:t>
                          </m:r>
                        </m:sub>
                      </m:sSub>
                      <m:r>
                        <a:rPr lang="en-ZA" sz="3200" b="1" i="1" dirty="0">
                          <a:solidFill>
                            <a:srgbClr val="FFC000"/>
                          </a:solidFill>
                          <a:latin typeface="Cambria Math"/>
                        </a:rPr>
                        <m:t>   = </m:t>
                      </m:r>
                      <m:f>
                        <m:fPr>
                          <m:ctrlPr>
                            <a:rPr lang="en-ZA" sz="3200" b="1" i="1" dirty="0">
                              <a:solidFill>
                                <a:srgbClr val="FFC000"/>
                              </a:solidFill>
                              <a:latin typeface="Cambria Math" panose="02040503050406030204" pitchFamily="18" charset="0"/>
                            </a:rPr>
                          </m:ctrlPr>
                        </m:fPr>
                        <m:num>
                          <m:r>
                            <a:rPr lang="en-ZA" sz="3200" b="1" i="1" dirty="0">
                              <a:solidFill>
                                <a:srgbClr val="FFC000"/>
                              </a:solidFill>
                              <a:latin typeface="Cambria Math"/>
                            </a:rPr>
                            <m:t>𝒂</m:t>
                          </m:r>
                          <m:r>
                            <a:rPr lang="en-ZA" sz="3200" b="1" i="1" dirty="0">
                              <a:solidFill>
                                <a:srgbClr val="FFC000"/>
                              </a:solidFill>
                              <a:latin typeface="Cambria Math"/>
                            </a:rPr>
                            <m:t>(</m:t>
                          </m:r>
                          <m:sSup>
                            <m:sSupPr>
                              <m:ctrlPr>
                                <a:rPr lang="en-ZA" sz="3200" b="1" i="1" dirty="0">
                                  <a:solidFill>
                                    <a:srgbClr val="FFC000"/>
                                  </a:solidFill>
                                  <a:latin typeface="Cambria Math" panose="02040503050406030204" pitchFamily="18" charset="0"/>
                                </a:rPr>
                              </m:ctrlPr>
                            </m:sSupPr>
                            <m:e>
                              <m:r>
                                <a:rPr lang="en-ZA" sz="3200" b="1" i="1" dirty="0">
                                  <a:solidFill>
                                    <a:srgbClr val="FFC000"/>
                                  </a:solidFill>
                                  <a:latin typeface="Cambria Math"/>
                                </a:rPr>
                                <m:t>𝒓</m:t>
                              </m:r>
                            </m:e>
                            <m:sup>
                              <m:r>
                                <a:rPr lang="en-ZA" sz="3200" b="1" i="1" dirty="0">
                                  <a:solidFill>
                                    <a:srgbClr val="FFC000"/>
                                  </a:solidFill>
                                  <a:latin typeface="Cambria Math"/>
                                </a:rPr>
                                <m:t>𝒏</m:t>
                              </m:r>
                            </m:sup>
                          </m:sSup>
                          <m:r>
                            <a:rPr lang="en-ZA" sz="3200" b="1" i="1" dirty="0">
                              <a:solidFill>
                                <a:srgbClr val="FFC000"/>
                              </a:solidFill>
                              <a:latin typeface="Cambria Math"/>
                            </a:rPr>
                            <m:t>−</m:t>
                          </m:r>
                          <m:r>
                            <a:rPr lang="en-ZA" sz="3200" b="1" i="1" dirty="0">
                              <a:solidFill>
                                <a:srgbClr val="FFC000"/>
                              </a:solidFill>
                              <a:latin typeface="Cambria Math"/>
                            </a:rPr>
                            <m:t>𝟏</m:t>
                          </m:r>
                          <m:r>
                            <a:rPr lang="en-ZA" sz="3200" b="1" i="1" dirty="0">
                              <a:solidFill>
                                <a:srgbClr val="FFC000"/>
                              </a:solidFill>
                              <a:latin typeface="Cambria Math"/>
                            </a:rPr>
                            <m:t>)</m:t>
                          </m:r>
                        </m:num>
                        <m:den>
                          <m:r>
                            <a:rPr lang="en-ZA" sz="3200" b="1" i="1" dirty="0">
                              <a:solidFill>
                                <a:srgbClr val="FFC000"/>
                              </a:solidFill>
                              <a:latin typeface="Cambria Math"/>
                            </a:rPr>
                            <m:t>𝒓</m:t>
                          </m:r>
                          <m:r>
                            <a:rPr lang="en-ZA" sz="3200" b="1" i="1" dirty="0">
                              <a:solidFill>
                                <a:srgbClr val="FFC000"/>
                              </a:solidFill>
                              <a:latin typeface="Cambria Math"/>
                            </a:rPr>
                            <m:t>−</m:t>
                          </m:r>
                          <m:r>
                            <a:rPr lang="en-ZA" sz="3200" b="1" i="1" dirty="0">
                              <a:solidFill>
                                <a:srgbClr val="FFC000"/>
                              </a:solidFill>
                              <a:latin typeface="Cambria Math"/>
                            </a:rPr>
                            <m:t>𝟏</m:t>
                          </m:r>
                        </m:den>
                      </m:f>
                    </m:oMath>
                  </m:oMathPara>
                </a14:m>
                <a:endParaRPr lang="en-ZA" sz="3200" b="1" i="1" dirty="0">
                  <a:solidFill>
                    <a:srgbClr val="FFC000"/>
                  </a:solidFill>
                  <a:latin typeface="Times New Roman" pitchFamily="18" charset="0"/>
                  <a:cs typeface="Times New Roman" pitchFamily="18" charset="0"/>
                </a:endParaRPr>
              </a:p>
              <a:p>
                <a:pPr>
                  <a:buNone/>
                </a:pPr>
                <a14:m>
                  <m:oMath xmlns:m="http://schemas.openxmlformats.org/officeDocument/2006/math">
                    <m:r>
                      <a:rPr lang="en-ZA" sz="3200" b="1" i="1" dirty="0">
                        <a:solidFill>
                          <a:srgbClr val="FFC000"/>
                        </a:solidFill>
                        <a:latin typeface="Cambria Math"/>
                      </a:rPr>
                      <m:t>   </m:t>
                    </m:r>
                    <m:sSub>
                      <m:sSubPr>
                        <m:ctrlPr>
                          <a:rPr lang="en-ZA" sz="3200" b="1" i="1" dirty="0">
                            <a:solidFill>
                              <a:srgbClr val="FFC000"/>
                            </a:solidFill>
                            <a:latin typeface="Cambria Math" panose="02040503050406030204" pitchFamily="18" charset="0"/>
                          </a:rPr>
                        </m:ctrlPr>
                      </m:sSubPr>
                      <m:e>
                        <m:r>
                          <a:rPr lang="en-ZA" sz="3200" b="1" i="1" dirty="0">
                            <a:solidFill>
                              <a:srgbClr val="FFC000"/>
                            </a:solidFill>
                            <a:latin typeface="Cambria Math"/>
                          </a:rPr>
                          <m:t>𝑺</m:t>
                        </m:r>
                      </m:e>
                      <m:sub>
                        <m:r>
                          <a:rPr lang="en-ZA" sz="3200" b="1" i="1" dirty="0">
                            <a:solidFill>
                              <a:srgbClr val="FFC000"/>
                            </a:solidFill>
                            <a:latin typeface="Cambria Math"/>
                          </a:rPr>
                          <m:t>𝟏𝟎</m:t>
                        </m:r>
                      </m:sub>
                    </m:sSub>
                    <m:r>
                      <a:rPr lang="en-ZA" sz="3200" b="1" i="1" dirty="0">
                        <a:solidFill>
                          <a:srgbClr val="FFC000"/>
                        </a:solidFill>
                        <a:latin typeface="Cambria Math"/>
                      </a:rPr>
                      <m:t> = </m:t>
                    </m:r>
                    <m:f>
                      <m:fPr>
                        <m:ctrlPr>
                          <a:rPr lang="en-ZA" sz="3200" b="1" i="1" dirty="0">
                            <a:solidFill>
                              <a:srgbClr val="FFC000"/>
                            </a:solidFill>
                            <a:latin typeface="Cambria Math" panose="02040503050406030204" pitchFamily="18" charset="0"/>
                          </a:rPr>
                        </m:ctrlPr>
                      </m:fPr>
                      <m:num>
                        <m:d>
                          <m:dPr>
                            <m:ctrlPr>
                              <a:rPr lang="en-ZA" sz="3200" b="1" i="1" dirty="0">
                                <a:solidFill>
                                  <a:srgbClr val="FFC000"/>
                                </a:solidFill>
                                <a:latin typeface="Cambria Math" panose="02040503050406030204" pitchFamily="18" charset="0"/>
                              </a:rPr>
                            </m:ctrlPr>
                          </m:dPr>
                          <m:e>
                            <m:r>
                              <a:rPr lang="en-ZA" sz="3200" b="1" i="1" dirty="0">
                                <a:solidFill>
                                  <a:srgbClr val="FFC000"/>
                                </a:solidFill>
                                <a:latin typeface="Cambria Math"/>
                              </a:rPr>
                              <m:t>−</m:t>
                            </m:r>
                            <m:r>
                              <a:rPr lang="en-ZA" sz="3200" b="1" i="1" dirty="0">
                                <a:solidFill>
                                  <a:srgbClr val="FFC000"/>
                                </a:solidFill>
                                <a:latin typeface="Cambria Math"/>
                              </a:rPr>
                              <m:t>𝟒</m:t>
                            </m:r>
                          </m:e>
                        </m:d>
                        <m:r>
                          <a:rPr lang="en-ZA" sz="3200" b="1" i="1" dirty="0">
                            <a:solidFill>
                              <a:srgbClr val="FFC000"/>
                            </a:solidFill>
                            <a:latin typeface="Cambria Math"/>
                          </a:rPr>
                          <m:t>[(</m:t>
                        </m:r>
                        <m:sSup>
                          <m:sSupPr>
                            <m:ctrlPr>
                              <a:rPr lang="en-ZA" sz="3200" b="1" i="1" dirty="0">
                                <a:solidFill>
                                  <a:srgbClr val="FFC000"/>
                                </a:solidFill>
                                <a:latin typeface="Cambria Math" panose="02040503050406030204" pitchFamily="18" charset="0"/>
                              </a:rPr>
                            </m:ctrlPr>
                          </m:sSupPr>
                          <m:e>
                            <m:r>
                              <a:rPr lang="en-ZA" sz="3200" b="1" i="1" dirty="0">
                                <a:solidFill>
                                  <a:srgbClr val="FFC000"/>
                                </a:solidFill>
                                <a:latin typeface="Cambria Math"/>
                              </a:rPr>
                              <m:t>−</m:t>
                            </m:r>
                            <m:r>
                              <a:rPr lang="en-ZA" sz="3200" b="1" i="1" dirty="0">
                                <a:solidFill>
                                  <a:srgbClr val="FFC000"/>
                                </a:solidFill>
                                <a:latin typeface="Cambria Math"/>
                              </a:rPr>
                              <m:t>𝟐</m:t>
                            </m:r>
                            <m:r>
                              <a:rPr lang="en-ZA" sz="3200" b="1" i="1" dirty="0">
                                <a:solidFill>
                                  <a:srgbClr val="FFC000"/>
                                </a:solidFill>
                                <a:latin typeface="Cambria Math"/>
                              </a:rPr>
                              <m:t>)</m:t>
                            </m:r>
                          </m:e>
                          <m:sup>
                            <m:r>
                              <a:rPr lang="en-ZA" sz="3200" b="1" i="1" dirty="0">
                                <a:solidFill>
                                  <a:srgbClr val="FFC000"/>
                                </a:solidFill>
                                <a:latin typeface="Cambria Math"/>
                              </a:rPr>
                              <m:t>𝟏𝟎</m:t>
                            </m:r>
                          </m:sup>
                        </m:sSup>
                        <m:r>
                          <a:rPr lang="en-ZA" sz="3200" b="1" i="1" dirty="0">
                            <a:solidFill>
                              <a:srgbClr val="FFC000"/>
                            </a:solidFill>
                            <a:latin typeface="Cambria Math"/>
                          </a:rPr>
                          <m:t>−</m:t>
                        </m:r>
                        <m:r>
                          <a:rPr lang="en-ZA" sz="3200" b="1" i="1" dirty="0">
                            <a:solidFill>
                              <a:srgbClr val="FFC000"/>
                            </a:solidFill>
                            <a:latin typeface="Cambria Math"/>
                          </a:rPr>
                          <m:t>𝟏</m:t>
                        </m:r>
                        <m:r>
                          <a:rPr lang="en-ZA" sz="3200" b="1" i="1" dirty="0">
                            <a:solidFill>
                              <a:srgbClr val="FFC000"/>
                            </a:solidFill>
                            <a:latin typeface="Cambria Math"/>
                          </a:rPr>
                          <m:t>)</m:t>
                        </m:r>
                      </m:num>
                      <m:den>
                        <m:r>
                          <a:rPr lang="en-ZA" sz="3200" b="1" i="1" dirty="0">
                            <a:solidFill>
                              <a:srgbClr val="FFC000"/>
                            </a:solidFill>
                            <a:latin typeface="Cambria Math"/>
                          </a:rPr>
                          <m:t>(−</m:t>
                        </m:r>
                        <m:r>
                          <a:rPr lang="en-ZA" sz="3200" b="1" i="1" dirty="0">
                            <a:solidFill>
                              <a:srgbClr val="FFC000"/>
                            </a:solidFill>
                            <a:latin typeface="Cambria Math"/>
                          </a:rPr>
                          <m:t>𝟐</m:t>
                        </m:r>
                        <m:r>
                          <a:rPr lang="en-ZA" sz="3200" b="1" i="1" dirty="0">
                            <a:solidFill>
                              <a:srgbClr val="FFC000"/>
                            </a:solidFill>
                            <a:latin typeface="Cambria Math"/>
                          </a:rPr>
                          <m:t>)−</m:t>
                        </m:r>
                        <m:r>
                          <a:rPr lang="en-ZA" sz="3200" b="1" i="1" dirty="0">
                            <a:solidFill>
                              <a:srgbClr val="FFC000"/>
                            </a:solidFill>
                            <a:latin typeface="Cambria Math"/>
                          </a:rPr>
                          <m:t>𝟏</m:t>
                        </m:r>
                      </m:den>
                    </m:f>
                    <m:r>
                      <a:rPr lang="en-ZA" sz="3200" b="1" i="1" dirty="0">
                        <a:solidFill>
                          <a:srgbClr val="FFC000"/>
                        </a:solidFill>
                        <a:latin typeface="Cambria Math"/>
                      </a:rPr>
                      <m:t> </m:t>
                    </m:r>
                  </m:oMath>
                </a14:m>
                <a:r>
                  <a:rPr lang="en-US" sz="3200" b="1" dirty="0">
                    <a:solidFill>
                      <a:srgbClr val="FFC000"/>
                    </a:solidFill>
                    <a:latin typeface="Times New Roman" pitchFamily="18" charset="0"/>
                    <a:cs typeface="Times New Roman" pitchFamily="18" charset="0"/>
                  </a:rPr>
                  <a:t>	</a:t>
                </a:r>
              </a:p>
              <a:p>
                <a:pPr>
                  <a:buNone/>
                </a:pPr>
                <a:r>
                  <a:rPr lang="en-US" sz="3200" b="1" dirty="0">
                    <a:solidFill>
                      <a:srgbClr val="FFC000"/>
                    </a:solidFill>
                    <a:latin typeface="Times New Roman" pitchFamily="18" charset="0"/>
                    <a:cs typeface="Times New Roman" pitchFamily="18" charset="0"/>
                  </a:rPr>
                  <a:t>          </a:t>
                </a:r>
                <a14:m>
                  <m:oMath xmlns:m="http://schemas.openxmlformats.org/officeDocument/2006/math">
                    <m:r>
                      <a:rPr lang="en-ZA" sz="3200" b="1">
                        <a:solidFill>
                          <a:srgbClr val="FFC000"/>
                        </a:solidFill>
                        <a:latin typeface="Cambria Math"/>
                        <a:cs typeface="Times New Roman" pitchFamily="18" charset="0"/>
                      </a:rPr>
                      <m:t> </m:t>
                    </m:r>
                    <m:r>
                      <a:rPr lang="en-ZA" sz="3200" b="1" i="1">
                        <a:solidFill>
                          <a:srgbClr val="FFC000"/>
                        </a:solidFill>
                        <a:latin typeface="Cambria Math"/>
                        <a:cs typeface="Times New Roman" pitchFamily="18" charset="0"/>
                      </a:rPr>
                      <m:t>=</m:t>
                    </m:r>
                    <m:r>
                      <a:rPr lang="en-ZA" sz="3200" b="1" i="1">
                        <a:solidFill>
                          <a:srgbClr val="FFC000"/>
                        </a:solidFill>
                        <a:latin typeface="Cambria Math"/>
                        <a:cs typeface="Times New Roman" pitchFamily="18" charset="0"/>
                      </a:rPr>
                      <m:t>𝟏𝟑𝟔𝟒</m:t>
                    </m:r>
                  </m:oMath>
                </a14:m>
                <a:r>
                  <a:rPr lang="en-US" sz="3200" b="1" dirty="0">
                    <a:solidFill>
                      <a:srgbClr val="FFC000"/>
                    </a:solidFill>
                    <a:latin typeface="Times New Roman" pitchFamily="18" charset="0"/>
                    <a:cs typeface="Times New Roman" pitchFamily="18" charset="0"/>
                  </a:rPr>
                  <a:t>	</a:t>
                </a:r>
              </a:p>
            </p:txBody>
          </p:sp>
        </mc:Choice>
        <mc:Fallback xmlns="">
          <p:sp>
            <p:nvSpPr>
              <p:cNvPr id="4" name="Rectangle 3"/>
              <p:cNvSpPr txBox="1">
                <a:spLocks noRot="1" noChangeAspect="1" noMove="1" noResize="1" noEditPoints="1" noAdjustHandles="1" noChangeArrowheads="1" noChangeShapeType="1" noTextEdit="1"/>
              </p:cNvSpPr>
              <p:nvPr/>
            </p:nvSpPr>
            <p:spPr>
              <a:xfrm>
                <a:off x="1847528" y="260648"/>
                <a:ext cx="8640960" cy="6336704"/>
              </a:xfrm>
              <a:prstGeom prst="rect">
                <a:avLst/>
              </a:prstGeom>
              <a:blipFill>
                <a:blip r:embed="rId2"/>
                <a:stretch>
                  <a:fillRect l="-2045" t="-2117"/>
                </a:stretch>
              </a:blipFill>
            </p:spPr>
            <p:txBody>
              <a:bodyPr/>
              <a:lstStyle/>
              <a:p>
                <a:r>
                  <a:rPr lang="en-ZA">
                    <a:noFill/>
                  </a:rPr>
                  <a:t> </a:t>
                </a:r>
              </a:p>
            </p:txBody>
          </p:sp>
        </mc:Fallback>
      </mc:AlternateContent>
      <p:sp>
        <p:nvSpPr>
          <p:cNvPr id="2" name="TextBox 1"/>
          <p:cNvSpPr txBox="1"/>
          <p:nvPr/>
        </p:nvSpPr>
        <p:spPr>
          <a:xfrm>
            <a:off x="7896200" y="5445225"/>
            <a:ext cx="2592288" cy="1200329"/>
          </a:xfrm>
          <a:prstGeom prst="rect">
            <a:avLst/>
          </a:prstGeom>
          <a:solidFill>
            <a:srgbClr val="00FFFF"/>
          </a:solidFill>
        </p:spPr>
        <p:txBody>
          <a:bodyPr wrap="square" rtlCol="0">
            <a:spAutoFit/>
          </a:bodyPr>
          <a:lstStyle/>
          <a:p>
            <a:pPr algn="ctr"/>
            <a:r>
              <a:rPr lang="en-ZA" sz="2400" dirty="0">
                <a:solidFill>
                  <a:schemeClr val="bg1"/>
                </a:solidFill>
                <a:latin typeface="Times New Roman" pitchFamily="18" charset="0"/>
                <a:cs typeface="Times New Roman" pitchFamily="18" charset="0"/>
                <a:hlinkClick r:id="rId3"/>
              </a:rPr>
              <a:t>Working with Geometric Progressions</a:t>
            </a:r>
            <a:endParaRPr lang="en-ZA"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19378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14"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4">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
                                            <p:txEl>
                                              <p:pRg st="3" end="3"/>
                                            </p:txEl>
                                          </p:spTgt>
                                        </p:tgtEl>
                                        <p:attrNameLst>
                                          <p:attrName>style.visibility</p:attrName>
                                        </p:attrNameLst>
                                      </p:cBhvr>
                                      <p:to>
                                        <p:strVal val="visible"/>
                                      </p:to>
                                    </p:set>
                                    <p:anim calcmode="discrete" valueType="clr">
                                      <p:cBhvr override="childStyle">
                                        <p:cTn id="21" dur="80"/>
                                        <p:tgtEl>
                                          <p:spTgt spid="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4">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
                                            <p:txEl>
                                              <p:pRg st="6" end="6"/>
                                            </p:txEl>
                                          </p:spTgt>
                                        </p:tgtEl>
                                        <p:attrNameLst>
                                          <p:attrName>style.visibility</p:attrName>
                                        </p:attrNameLst>
                                      </p:cBhvr>
                                      <p:to>
                                        <p:strVal val="visible"/>
                                      </p:to>
                                    </p:set>
                                    <p:anim calcmode="discrete" valueType="clr">
                                      <p:cBhvr override="childStyle">
                                        <p:cTn id="28" dur="80"/>
                                        <p:tgtEl>
                                          <p:spTgt spid="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xEl>
                                              <p:pRg st="6" end="6"/>
                                            </p:txEl>
                                          </p:spTgt>
                                        </p:tgtEl>
                                        <p:attrNameLst>
                                          <p:attrName>fillcolor</p:attrName>
                                        </p:attrNameLst>
                                      </p:cBhvr>
                                      <p:tavLst>
                                        <p:tav tm="0">
                                          <p:val>
                                            <p:clrVal>
                                              <a:schemeClr val="accent2"/>
                                            </p:clrVal>
                                          </p:val>
                                        </p:tav>
                                        <p:tav tm="50000">
                                          <p:val>
                                            <p:clrVal>
                                              <a:schemeClr val="hlink"/>
                                            </p:clrVal>
                                          </p:val>
                                        </p:tav>
                                      </p:tavLst>
                                    </p:anim>
                                    <p:set>
                                      <p:cBhvr>
                                        <p:cTn id="30" dur="80"/>
                                        <p:tgtEl>
                                          <p:spTgt spid="4">
                                            <p:txEl>
                                              <p:pRg st="6" end="6"/>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4">
                                            <p:txEl>
                                              <p:pRg st="7" end="7"/>
                                            </p:txEl>
                                          </p:spTgt>
                                        </p:tgtEl>
                                        <p:attrNameLst>
                                          <p:attrName>style.visibility</p:attrName>
                                        </p:attrNameLst>
                                      </p:cBhvr>
                                      <p:to>
                                        <p:strVal val="visible"/>
                                      </p:to>
                                    </p:set>
                                    <p:anim calcmode="discrete" valueType="clr">
                                      <p:cBhvr override="childStyle">
                                        <p:cTn id="35" dur="80"/>
                                        <p:tgtEl>
                                          <p:spTgt spid="4">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
                                            <p:txEl>
                                              <p:pRg st="7" end="7"/>
                                            </p:txEl>
                                          </p:spTgt>
                                        </p:tgtEl>
                                        <p:attrNameLst>
                                          <p:attrName>fillcolor</p:attrName>
                                        </p:attrNameLst>
                                      </p:cBhvr>
                                      <p:tavLst>
                                        <p:tav tm="0">
                                          <p:val>
                                            <p:clrVal>
                                              <a:schemeClr val="accent2"/>
                                            </p:clrVal>
                                          </p:val>
                                        </p:tav>
                                        <p:tav tm="50000">
                                          <p:val>
                                            <p:clrVal>
                                              <a:schemeClr val="hlink"/>
                                            </p:clrVal>
                                          </p:val>
                                        </p:tav>
                                      </p:tavLst>
                                    </p:anim>
                                    <p:set>
                                      <p:cBhvr>
                                        <p:cTn id="37" dur="80"/>
                                        <p:tgtEl>
                                          <p:spTgt spid="4">
                                            <p:txEl>
                                              <p:pRg st="7" end="7"/>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4">
                                            <p:txEl>
                                              <p:pRg st="8" end="8"/>
                                            </p:txEl>
                                          </p:spTgt>
                                        </p:tgtEl>
                                        <p:attrNameLst>
                                          <p:attrName>style.visibility</p:attrName>
                                        </p:attrNameLst>
                                      </p:cBhvr>
                                      <p:to>
                                        <p:strVal val="visible"/>
                                      </p:to>
                                    </p:set>
                                    <p:anim calcmode="discrete" valueType="clr">
                                      <p:cBhvr override="childStyle">
                                        <p:cTn id="42" dur="80"/>
                                        <p:tgtEl>
                                          <p:spTgt spid="4">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4">
                                            <p:txEl>
                                              <p:pRg st="8" end="8"/>
                                            </p:txEl>
                                          </p:spTgt>
                                        </p:tgtEl>
                                        <p:attrNameLst>
                                          <p:attrName>fillcolor</p:attrName>
                                        </p:attrNameLst>
                                      </p:cBhvr>
                                      <p:tavLst>
                                        <p:tav tm="0">
                                          <p:val>
                                            <p:clrVal>
                                              <a:schemeClr val="accent2"/>
                                            </p:clrVal>
                                          </p:val>
                                        </p:tav>
                                        <p:tav tm="50000">
                                          <p:val>
                                            <p:clrVal>
                                              <a:schemeClr val="hlink"/>
                                            </p:clrVal>
                                          </p:val>
                                        </p:tav>
                                      </p:tavLst>
                                    </p:anim>
                                    <p:set>
                                      <p:cBhvr>
                                        <p:cTn id="44" dur="80"/>
                                        <p:tgtEl>
                                          <p:spTgt spid="4">
                                            <p:txEl>
                                              <p:pRg st="8" end="8"/>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down)">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txBox="1">
                <a:spLocks noChangeArrowheads="1"/>
              </p:cNvSpPr>
              <p:nvPr/>
            </p:nvSpPr>
            <p:spPr>
              <a:xfrm>
                <a:off x="1847528" y="260648"/>
                <a:ext cx="8640960" cy="6336704"/>
              </a:xfrm>
              <a:prstGeom prst="rect">
                <a:avLst/>
              </a:prstGeom>
            </p:spPr>
            <p:txBody>
              <a:bodyPr vert="horz" lIns="7200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82296" indent="0">
                  <a:lnSpc>
                    <a:spcPct val="90000"/>
                  </a:lnSpc>
                  <a:buNone/>
                </a:pPr>
                <a:r>
                  <a:rPr lang="en-US" sz="3200" b="1" u="sng" dirty="0">
                    <a:solidFill>
                      <a:srgbClr val="FFFF00"/>
                    </a:solidFill>
                    <a:latin typeface="Times New Roman" pitchFamily="18" charset="0"/>
                    <a:cs typeface="Times New Roman" pitchFamily="18" charset="0"/>
                  </a:rPr>
                  <a:t>Example 2:</a:t>
                </a:r>
              </a:p>
              <a:p>
                <a:pPr marL="0">
                  <a:lnSpc>
                    <a:spcPct val="90000"/>
                  </a:lnSpc>
                  <a:buNone/>
                </a:pPr>
                <a:r>
                  <a:rPr lang="en-US" sz="3200" b="1" dirty="0">
                    <a:solidFill>
                      <a:srgbClr val="FFFF00"/>
                    </a:solidFill>
                    <a:latin typeface="Times New Roman" pitchFamily="18" charset="0"/>
                    <a:cs typeface="Times New Roman" pitchFamily="18" charset="0"/>
                  </a:rPr>
                  <a:t>Determine </a:t>
                </a:r>
                <a:r>
                  <a:rPr lang="en-US" sz="3200" b="1" i="1" dirty="0">
                    <a:solidFill>
                      <a:srgbClr val="FFFF00"/>
                    </a:solidFill>
                    <a:latin typeface="Times New Roman" pitchFamily="18" charset="0"/>
                    <a:cs typeface="Times New Roman" pitchFamily="18" charset="0"/>
                  </a:rPr>
                  <a:t>x </a:t>
                </a:r>
                <a:r>
                  <a:rPr lang="en-US" sz="3200" b="1" dirty="0">
                    <a:solidFill>
                      <a:srgbClr val="FFFF00"/>
                    </a:solidFill>
                    <a:latin typeface="Times New Roman" pitchFamily="18" charset="0"/>
                    <a:cs typeface="Times New Roman" pitchFamily="18" charset="0"/>
                  </a:rPr>
                  <a:t>and then the sum of the first twelve terms, given:  1</a:t>
                </a:r>
                <a14:m>
                  <m:oMath xmlns:m="http://schemas.openxmlformats.org/officeDocument/2006/math">
                    <m:r>
                      <a:rPr lang="en-ZA" sz="3200" b="1" i="1">
                        <a:solidFill>
                          <a:srgbClr val="FFFF00"/>
                        </a:solidFill>
                        <a:latin typeface="Cambria Math"/>
                        <a:cs typeface="Times New Roman" pitchFamily="18" charset="0"/>
                      </a:rPr>
                      <m:t>; </m:t>
                    </m:r>
                    <m:f>
                      <m:fPr>
                        <m:ctrlPr>
                          <a:rPr lang="en-ZA" sz="3200" b="1" i="1">
                            <a:solidFill>
                              <a:srgbClr val="FFFF00"/>
                            </a:solidFill>
                            <a:latin typeface="Cambria Math" panose="02040503050406030204" pitchFamily="18" charset="0"/>
                            <a:cs typeface="Times New Roman" pitchFamily="18" charset="0"/>
                          </a:rPr>
                        </m:ctrlPr>
                      </m:fPr>
                      <m:num>
                        <m:r>
                          <a:rPr lang="en-ZA" sz="3200" b="1" i="1">
                            <a:solidFill>
                              <a:srgbClr val="FFFF00"/>
                            </a:solidFill>
                            <a:latin typeface="Cambria Math"/>
                            <a:cs typeface="Times New Roman" pitchFamily="18" charset="0"/>
                          </a:rPr>
                          <m:t>𝒙</m:t>
                        </m:r>
                      </m:num>
                      <m:den>
                        <m:r>
                          <a:rPr lang="en-ZA" sz="3200" b="1" i="1">
                            <a:solidFill>
                              <a:srgbClr val="FFFF00"/>
                            </a:solidFill>
                            <a:latin typeface="Cambria Math"/>
                            <a:cs typeface="Times New Roman" pitchFamily="18" charset="0"/>
                          </a:rPr>
                          <m:t>𝟖</m:t>
                        </m:r>
                      </m:den>
                    </m:f>
                    <m:r>
                      <a:rPr lang="en-ZA" sz="3200" b="1">
                        <a:solidFill>
                          <a:srgbClr val="FFFF00"/>
                        </a:solidFill>
                        <a:latin typeface="Cambria Math"/>
                        <a:cs typeface="Times New Roman" pitchFamily="18" charset="0"/>
                      </a:rPr>
                      <m:t>; </m:t>
                    </m:r>
                    <m:f>
                      <m:fPr>
                        <m:ctrlPr>
                          <a:rPr lang="en-ZA" sz="3200" b="1" i="1">
                            <a:solidFill>
                              <a:srgbClr val="FFFF00"/>
                            </a:solidFill>
                            <a:latin typeface="Cambria Math" panose="02040503050406030204" pitchFamily="18" charset="0"/>
                            <a:cs typeface="Times New Roman" pitchFamily="18" charset="0"/>
                          </a:rPr>
                        </m:ctrlPr>
                      </m:fPr>
                      <m:num>
                        <m:r>
                          <a:rPr lang="en-ZA" sz="3200" b="1">
                            <a:solidFill>
                              <a:srgbClr val="FFFF00"/>
                            </a:solidFill>
                            <a:latin typeface="Cambria Math"/>
                            <a:cs typeface="Times New Roman" pitchFamily="18" charset="0"/>
                          </a:rPr>
                          <m:t>𝟏</m:t>
                        </m:r>
                      </m:num>
                      <m:den>
                        <m:r>
                          <a:rPr lang="en-ZA" sz="3200" b="1">
                            <a:solidFill>
                              <a:srgbClr val="FFFF00"/>
                            </a:solidFill>
                            <a:latin typeface="Cambria Math"/>
                            <a:cs typeface="Times New Roman" pitchFamily="18" charset="0"/>
                          </a:rPr>
                          <m:t>𝐱</m:t>
                        </m:r>
                      </m:den>
                    </m:f>
                    <m:r>
                      <a:rPr lang="en-ZA" sz="3200" b="1">
                        <a:solidFill>
                          <a:srgbClr val="FFFF00"/>
                        </a:solidFill>
                        <a:latin typeface="Cambria Math"/>
                        <a:cs typeface="Times New Roman" pitchFamily="18" charset="0"/>
                      </a:rPr>
                      <m:t>;…</m:t>
                    </m:r>
                  </m:oMath>
                </a14:m>
                <a:endParaRPr lang="en-US" sz="3200" b="1" dirty="0">
                  <a:solidFill>
                    <a:srgbClr val="FFFF00"/>
                  </a:solidFill>
                  <a:latin typeface="Times New Roman" pitchFamily="18" charset="0"/>
                  <a:cs typeface="Times New Roman" pitchFamily="18" charset="0"/>
                </a:endParaRPr>
              </a:p>
              <a:p>
                <a:pPr marL="0" indent="0">
                  <a:lnSpc>
                    <a:spcPct val="90000"/>
                  </a:lnSpc>
                  <a:buNone/>
                </a:pPr>
                <a:endParaRPr lang="en-US" sz="800" dirty="0">
                  <a:solidFill>
                    <a:srgbClr val="FFFF00"/>
                  </a:solidFill>
                  <a:latin typeface="Times New Roman" pitchFamily="18" charset="0"/>
                  <a:cs typeface="Times New Roman" pitchFamily="18" charset="0"/>
                </a:endParaRPr>
              </a:p>
              <a:p>
                <a:pPr>
                  <a:lnSpc>
                    <a:spcPct val="150000"/>
                  </a:lnSpc>
                  <a:spcBef>
                    <a:spcPts val="0"/>
                  </a:spcBef>
                  <a:buNone/>
                </a:pPr>
                <a:r>
                  <a:rPr lang="en-ZA" sz="3200" b="1" dirty="0">
                    <a:solidFill>
                      <a:schemeClr val="tx1"/>
                    </a:solidFill>
                    <a:cs typeface="Times New Roman" pitchFamily="18" charset="0"/>
                  </a:rPr>
                  <a:t>			</a:t>
                </a:r>
                <a14:m>
                  <m:oMath xmlns:m="http://schemas.openxmlformats.org/officeDocument/2006/math">
                    <m:f>
                      <m:fPr>
                        <m:ctrlPr>
                          <a:rPr lang="en-ZA" sz="3200" b="1" i="1">
                            <a:solidFill>
                              <a:schemeClr val="tx1"/>
                            </a:solidFill>
                            <a:latin typeface="Cambria Math" panose="02040503050406030204" pitchFamily="18" charset="0"/>
                            <a:cs typeface="Times New Roman" pitchFamily="18" charset="0"/>
                          </a:rPr>
                        </m:ctrlPr>
                      </m:fPr>
                      <m:num>
                        <m:r>
                          <m:rPr>
                            <m:sty m:val="p"/>
                          </m:rPr>
                          <a:rPr lang="en-ZA" sz="3200" b="1" i="1">
                            <a:solidFill>
                              <a:schemeClr val="tx1"/>
                            </a:solidFill>
                            <a:latin typeface="Cambria Math"/>
                            <a:cs typeface="Times New Roman" pitchFamily="18" charset="0"/>
                          </a:rPr>
                          <m:t>x</m:t>
                        </m:r>
                      </m:num>
                      <m:den>
                        <m:r>
                          <a:rPr lang="en-ZA" sz="3200" b="1" i="1">
                            <a:solidFill>
                              <a:schemeClr val="tx1"/>
                            </a:solidFill>
                            <a:latin typeface="Cambria Math"/>
                            <a:cs typeface="Times New Roman" pitchFamily="18" charset="0"/>
                          </a:rPr>
                          <m:t>𝟖</m:t>
                        </m:r>
                      </m:den>
                    </m:f>
                    <m:r>
                      <a:rPr lang="en-ZA" sz="3200" b="1" i="1">
                        <a:solidFill>
                          <a:schemeClr val="tx1"/>
                        </a:solidFill>
                        <a:latin typeface="Cambria Math"/>
                        <a:ea typeface="Cambria Math"/>
                        <a:cs typeface="Times New Roman" pitchFamily="18" charset="0"/>
                      </a:rPr>
                      <m:t>÷</m:t>
                    </m:r>
                    <m:r>
                      <a:rPr lang="en-ZA" sz="3200" b="1" i="1">
                        <a:solidFill>
                          <a:schemeClr val="tx1"/>
                        </a:solidFill>
                        <a:latin typeface="Cambria Math"/>
                        <a:ea typeface="Cambria Math"/>
                        <a:cs typeface="Times New Roman" pitchFamily="18" charset="0"/>
                      </a:rPr>
                      <m:t>𝟏</m:t>
                    </m:r>
                    <m:r>
                      <a:rPr lang="en-ZA" sz="3200" b="1" i="1">
                        <a:solidFill>
                          <a:schemeClr val="tx1"/>
                        </a:solidFill>
                        <a:latin typeface="Cambria Math"/>
                        <a:cs typeface="Times New Roman" pitchFamily="18" charset="0"/>
                      </a:rPr>
                      <m:t>=</m:t>
                    </m:r>
                    <m:f>
                      <m:fPr>
                        <m:ctrlPr>
                          <a:rPr lang="en-ZA" sz="3200" b="1" i="1">
                            <a:solidFill>
                              <a:schemeClr val="tx1"/>
                            </a:solidFill>
                            <a:latin typeface="Cambria Math" panose="02040503050406030204" pitchFamily="18" charset="0"/>
                            <a:cs typeface="Times New Roman" pitchFamily="18" charset="0"/>
                          </a:rPr>
                        </m:ctrlPr>
                      </m:fPr>
                      <m:num>
                        <m:r>
                          <a:rPr lang="en-ZA" sz="3200" b="1" i="1">
                            <a:solidFill>
                              <a:schemeClr val="tx1"/>
                            </a:solidFill>
                            <a:latin typeface="Cambria Math"/>
                            <a:cs typeface="Times New Roman" pitchFamily="18" charset="0"/>
                          </a:rPr>
                          <m:t>𝟏</m:t>
                        </m:r>
                      </m:num>
                      <m:den>
                        <m:r>
                          <a:rPr lang="en-ZA" sz="3200" b="1" i="1">
                            <a:solidFill>
                              <a:schemeClr val="tx1"/>
                            </a:solidFill>
                            <a:latin typeface="Cambria Math"/>
                            <a:cs typeface="Times New Roman" pitchFamily="18" charset="0"/>
                          </a:rPr>
                          <m:t>𝒙</m:t>
                        </m:r>
                      </m:den>
                    </m:f>
                    <m:r>
                      <a:rPr lang="en-ZA" sz="3200" b="1" i="1">
                        <a:solidFill>
                          <a:schemeClr val="tx1"/>
                        </a:solidFill>
                        <a:latin typeface="Cambria Math"/>
                        <a:cs typeface="Times New Roman" pitchFamily="18" charset="0"/>
                      </a:rPr>
                      <m:t> </m:t>
                    </m:r>
                    <m:r>
                      <a:rPr lang="en-ZA" sz="3200" b="1" i="1">
                        <a:solidFill>
                          <a:schemeClr val="tx1"/>
                        </a:solidFill>
                        <a:latin typeface="Cambria Math"/>
                        <a:ea typeface="Cambria Math"/>
                        <a:cs typeface="Times New Roman" pitchFamily="18" charset="0"/>
                      </a:rPr>
                      <m:t>÷</m:t>
                    </m:r>
                    <m:f>
                      <m:fPr>
                        <m:ctrlPr>
                          <a:rPr lang="en-ZA" sz="3200" b="1" i="1">
                            <a:solidFill>
                              <a:schemeClr val="tx1"/>
                            </a:solidFill>
                            <a:latin typeface="Cambria Math" panose="02040503050406030204" pitchFamily="18" charset="0"/>
                            <a:ea typeface="Cambria Math"/>
                            <a:cs typeface="Times New Roman" pitchFamily="18" charset="0"/>
                          </a:rPr>
                        </m:ctrlPr>
                      </m:fPr>
                      <m:num>
                        <m:r>
                          <a:rPr lang="en-ZA" sz="3200" b="1" i="1">
                            <a:solidFill>
                              <a:schemeClr val="tx1"/>
                            </a:solidFill>
                            <a:latin typeface="Cambria Math"/>
                            <a:ea typeface="Cambria Math"/>
                            <a:cs typeface="Times New Roman" pitchFamily="18" charset="0"/>
                          </a:rPr>
                          <m:t>𝒙</m:t>
                        </m:r>
                      </m:num>
                      <m:den>
                        <m:r>
                          <a:rPr lang="en-ZA" sz="3200" b="1" i="1">
                            <a:solidFill>
                              <a:schemeClr val="tx1"/>
                            </a:solidFill>
                            <a:latin typeface="Cambria Math"/>
                            <a:ea typeface="Cambria Math"/>
                            <a:cs typeface="Times New Roman" pitchFamily="18" charset="0"/>
                          </a:rPr>
                          <m:t>𝟖</m:t>
                        </m:r>
                      </m:den>
                    </m:f>
                    <m:r>
                      <a:rPr lang="en-ZA" sz="3200" b="1" i="1">
                        <a:solidFill>
                          <a:schemeClr val="tx1"/>
                        </a:solidFill>
                        <a:latin typeface="Cambria Math"/>
                        <a:ea typeface="Cambria Math"/>
                        <a:cs typeface="Times New Roman" pitchFamily="18" charset="0"/>
                      </a:rPr>
                      <m:t>  </m:t>
                    </m:r>
                  </m:oMath>
                </a14:m>
                <a:r>
                  <a:rPr lang="en-US" sz="3200" b="1" dirty="0">
                    <a:solidFill>
                      <a:schemeClr val="tx1"/>
                    </a:solidFill>
                    <a:latin typeface="Times New Roman" pitchFamily="18" charset="0"/>
                    <a:cs typeface="Times New Roman" pitchFamily="18" charset="0"/>
                  </a:rPr>
                  <a:t>				</a:t>
                </a:r>
                <a:r>
                  <a:rPr lang="en-US" sz="3200" b="1" dirty="0">
                    <a:solidFill>
                      <a:schemeClr val="tx1"/>
                    </a:solidFill>
                    <a:cs typeface="Times New Roman" pitchFamily="18" charset="0"/>
                  </a:rPr>
                  <a:t> </a:t>
                </a:r>
                <a:endParaRPr lang="en-ZA" sz="3200" b="1" i="1" dirty="0">
                  <a:solidFill>
                    <a:schemeClr val="tx1"/>
                  </a:solidFill>
                  <a:latin typeface="Cambria Math"/>
                  <a:cs typeface="Times New Roman" pitchFamily="18" charset="0"/>
                </a:endParaRPr>
              </a:p>
              <a:p>
                <a:pPr>
                  <a:lnSpc>
                    <a:spcPct val="150000"/>
                  </a:lnSpc>
                  <a:spcBef>
                    <a:spcPts val="0"/>
                  </a:spcBef>
                  <a:buNone/>
                </a:pPr>
                <a:r>
                  <a:rPr lang="en-ZA" sz="3200" b="1" dirty="0">
                    <a:solidFill>
                      <a:schemeClr val="tx1"/>
                    </a:solidFill>
                    <a:cs typeface="Times New Roman" pitchFamily="18" charset="0"/>
                  </a:rPr>
                  <a:t>			       </a:t>
                </a:r>
                <a14:m>
                  <m:oMath xmlns:m="http://schemas.openxmlformats.org/officeDocument/2006/math">
                    <m:f>
                      <m:fPr>
                        <m:ctrlPr>
                          <a:rPr lang="en-ZA" sz="3200" b="1" i="1">
                            <a:solidFill>
                              <a:schemeClr val="tx1"/>
                            </a:solidFill>
                            <a:latin typeface="Cambria Math" panose="02040503050406030204" pitchFamily="18" charset="0"/>
                            <a:cs typeface="Times New Roman" pitchFamily="18" charset="0"/>
                          </a:rPr>
                        </m:ctrlPr>
                      </m:fPr>
                      <m:num>
                        <m:r>
                          <a:rPr lang="en-ZA" sz="3200" b="1" i="1">
                            <a:solidFill>
                              <a:schemeClr val="tx1"/>
                            </a:solidFill>
                            <a:latin typeface="Cambria Math"/>
                            <a:cs typeface="Times New Roman" pitchFamily="18" charset="0"/>
                          </a:rPr>
                          <m:t>𝒙</m:t>
                        </m:r>
                      </m:num>
                      <m:den>
                        <m:r>
                          <a:rPr lang="en-ZA" sz="3200" b="1" i="1">
                            <a:solidFill>
                              <a:schemeClr val="tx1"/>
                            </a:solidFill>
                            <a:latin typeface="Cambria Math"/>
                            <a:cs typeface="Times New Roman" pitchFamily="18" charset="0"/>
                          </a:rPr>
                          <m:t>𝟖</m:t>
                        </m:r>
                      </m:den>
                    </m:f>
                    <m:r>
                      <a:rPr lang="en-ZA" sz="3200" b="1" i="1">
                        <a:solidFill>
                          <a:schemeClr val="tx1"/>
                        </a:solidFill>
                        <a:latin typeface="Cambria Math"/>
                        <a:cs typeface="Times New Roman" pitchFamily="18" charset="0"/>
                      </a:rPr>
                      <m:t>= </m:t>
                    </m:r>
                    <m:f>
                      <m:fPr>
                        <m:ctrlPr>
                          <a:rPr lang="en-ZA" sz="3200" b="1" i="1">
                            <a:solidFill>
                              <a:schemeClr val="tx1"/>
                            </a:solidFill>
                            <a:latin typeface="Cambria Math" panose="02040503050406030204" pitchFamily="18" charset="0"/>
                            <a:cs typeface="Times New Roman" pitchFamily="18" charset="0"/>
                          </a:rPr>
                        </m:ctrlPr>
                      </m:fPr>
                      <m:num>
                        <m:r>
                          <a:rPr lang="en-ZA" sz="3200" b="1" i="1">
                            <a:solidFill>
                              <a:schemeClr val="tx1"/>
                            </a:solidFill>
                            <a:latin typeface="Cambria Math"/>
                            <a:cs typeface="Times New Roman" pitchFamily="18" charset="0"/>
                          </a:rPr>
                          <m:t>𝟖</m:t>
                        </m:r>
                      </m:num>
                      <m:den>
                        <m:sSup>
                          <m:sSupPr>
                            <m:ctrlPr>
                              <a:rPr lang="en-ZA" sz="3200" b="1" i="1">
                                <a:solidFill>
                                  <a:schemeClr val="tx1"/>
                                </a:solidFill>
                                <a:latin typeface="Cambria Math" panose="02040503050406030204" pitchFamily="18" charset="0"/>
                                <a:cs typeface="Times New Roman" pitchFamily="18" charset="0"/>
                              </a:rPr>
                            </m:ctrlPr>
                          </m:sSupPr>
                          <m:e>
                            <m:r>
                              <a:rPr lang="en-ZA" sz="3200" b="1" i="1">
                                <a:solidFill>
                                  <a:schemeClr val="tx1"/>
                                </a:solidFill>
                                <a:latin typeface="Cambria Math"/>
                                <a:cs typeface="Times New Roman" pitchFamily="18" charset="0"/>
                              </a:rPr>
                              <m:t>𝒙</m:t>
                            </m:r>
                          </m:e>
                          <m:sup>
                            <m:r>
                              <a:rPr lang="en-ZA" sz="3200" b="1" i="1">
                                <a:solidFill>
                                  <a:schemeClr val="tx1"/>
                                </a:solidFill>
                                <a:latin typeface="Cambria Math"/>
                                <a:cs typeface="Times New Roman" pitchFamily="18" charset="0"/>
                              </a:rPr>
                              <m:t>𝟐</m:t>
                            </m:r>
                          </m:sup>
                        </m:sSup>
                      </m:den>
                    </m:f>
                  </m:oMath>
                </a14:m>
                <a:r>
                  <a:rPr lang="en-US" sz="3200" b="1" dirty="0">
                    <a:solidFill>
                      <a:schemeClr val="tx1"/>
                    </a:solidFill>
                    <a:latin typeface="Times New Roman" pitchFamily="18" charset="0"/>
                    <a:cs typeface="Times New Roman" pitchFamily="18" charset="0"/>
                  </a:rPr>
                  <a:t>			   </a:t>
                </a:r>
                <a:endParaRPr lang="en-ZA" sz="3200" b="1" i="1" dirty="0">
                  <a:solidFill>
                    <a:schemeClr val="tx1"/>
                  </a:solidFill>
                  <a:latin typeface="Cambria Math"/>
                  <a:cs typeface="Times New Roman" pitchFamily="18" charset="0"/>
                </a:endParaRPr>
              </a:p>
              <a:p>
                <a:pPr marL="0">
                  <a:lnSpc>
                    <a:spcPct val="150000"/>
                  </a:lnSpc>
                  <a:spcBef>
                    <a:spcPts val="0"/>
                  </a:spcBef>
                  <a:buNone/>
                </a:pPr>
                <a:r>
                  <a:rPr lang="en-ZA" sz="3200" b="1" dirty="0">
                    <a:solidFill>
                      <a:schemeClr val="tx1"/>
                    </a:solidFill>
                    <a:cs typeface="Times New Roman" pitchFamily="18" charset="0"/>
                  </a:rPr>
                  <a:t>		     </a:t>
                </a:r>
                <a14:m>
                  <m:oMath xmlns:m="http://schemas.openxmlformats.org/officeDocument/2006/math">
                    <m:sSup>
                      <m:sSupPr>
                        <m:ctrlPr>
                          <a:rPr lang="en-ZA" sz="3200" b="1" i="1">
                            <a:solidFill>
                              <a:schemeClr val="tx1"/>
                            </a:solidFill>
                            <a:latin typeface="Cambria Math" panose="02040503050406030204" pitchFamily="18" charset="0"/>
                            <a:cs typeface="Times New Roman" pitchFamily="18" charset="0"/>
                          </a:rPr>
                        </m:ctrlPr>
                      </m:sSupPr>
                      <m:e>
                        <m:r>
                          <a:rPr lang="en-ZA" sz="3200" b="1" i="1">
                            <a:solidFill>
                              <a:schemeClr val="tx1"/>
                            </a:solidFill>
                            <a:latin typeface="Cambria Math"/>
                            <a:cs typeface="Times New Roman" pitchFamily="18" charset="0"/>
                          </a:rPr>
                          <m:t>𝒙</m:t>
                        </m:r>
                      </m:e>
                      <m:sup>
                        <m:r>
                          <a:rPr lang="en-ZA" sz="3200" b="1" i="1">
                            <a:solidFill>
                              <a:schemeClr val="tx1"/>
                            </a:solidFill>
                            <a:latin typeface="Cambria Math"/>
                            <a:cs typeface="Times New Roman" pitchFamily="18" charset="0"/>
                          </a:rPr>
                          <m:t>𝟑</m:t>
                        </m:r>
                      </m:sup>
                    </m:sSup>
                    <m:r>
                      <a:rPr lang="en-ZA" sz="3200" b="1" i="1">
                        <a:solidFill>
                          <a:schemeClr val="tx1"/>
                        </a:solidFill>
                        <a:latin typeface="Cambria Math"/>
                        <a:cs typeface="Times New Roman" pitchFamily="18" charset="0"/>
                      </a:rPr>
                      <m:t>=</m:t>
                    </m:r>
                    <m:r>
                      <a:rPr lang="en-ZA" sz="3200" b="1" i="1">
                        <a:solidFill>
                          <a:schemeClr val="tx1"/>
                        </a:solidFill>
                        <a:latin typeface="Cambria Math"/>
                        <a:cs typeface="Times New Roman" pitchFamily="18" charset="0"/>
                      </a:rPr>
                      <m:t>𝟔𝟒</m:t>
                    </m:r>
                    <m:r>
                      <a:rPr lang="en-ZA" sz="3200" b="1" i="1">
                        <a:solidFill>
                          <a:schemeClr val="tx1"/>
                        </a:solidFill>
                        <a:latin typeface="Cambria Math"/>
                        <a:cs typeface="Times New Roman" pitchFamily="18" charset="0"/>
                      </a:rPr>
                      <m:t>  </m:t>
                    </m:r>
                  </m:oMath>
                </a14:m>
                <a:endParaRPr lang="en-US" sz="3200" b="1" dirty="0">
                  <a:solidFill>
                    <a:schemeClr val="tx1"/>
                  </a:solidFill>
                  <a:latin typeface="Times New Roman" pitchFamily="18" charset="0"/>
                  <a:cs typeface="Times New Roman" pitchFamily="18" charset="0"/>
                </a:endParaRPr>
              </a:p>
              <a:p>
                <a:pPr marL="0">
                  <a:lnSpc>
                    <a:spcPct val="150000"/>
                  </a:lnSpc>
                  <a:spcBef>
                    <a:spcPts val="0"/>
                  </a:spcBef>
                  <a:buNone/>
                </a:pPr>
                <a:r>
                  <a:rPr lang="en-ZA" sz="3200" b="1" dirty="0">
                    <a:solidFill>
                      <a:schemeClr val="tx1"/>
                    </a:solidFill>
                    <a:cs typeface="Times New Roman" pitchFamily="18" charset="0"/>
                  </a:rPr>
                  <a:t>		       </a:t>
                </a:r>
                <a14:m>
                  <m:oMath xmlns:m="http://schemas.openxmlformats.org/officeDocument/2006/math">
                    <m:r>
                      <a:rPr lang="en-ZA" sz="3200" b="1" i="1">
                        <a:solidFill>
                          <a:schemeClr val="tx1"/>
                        </a:solidFill>
                        <a:latin typeface="Cambria Math"/>
                        <a:cs typeface="Times New Roman" pitchFamily="18" charset="0"/>
                      </a:rPr>
                      <m:t>𝒙</m:t>
                    </m:r>
                    <m:r>
                      <a:rPr lang="en-ZA" sz="3200" b="1" i="1">
                        <a:solidFill>
                          <a:schemeClr val="tx1"/>
                        </a:solidFill>
                        <a:latin typeface="Cambria Math"/>
                        <a:cs typeface="Times New Roman" pitchFamily="18" charset="0"/>
                      </a:rPr>
                      <m:t>=</m:t>
                    </m:r>
                    <m:r>
                      <a:rPr lang="en-ZA" sz="3200" b="1" i="1">
                        <a:solidFill>
                          <a:schemeClr val="tx1"/>
                        </a:solidFill>
                        <a:latin typeface="Cambria Math"/>
                        <a:cs typeface="Times New Roman" pitchFamily="18" charset="0"/>
                      </a:rPr>
                      <m:t>𝟒</m:t>
                    </m:r>
                  </m:oMath>
                </a14:m>
                <a:r>
                  <a:rPr lang="en-US" sz="3200" b="1" dirty="0">
                    <a:solidFill>
                      <a:schemeClr val="tx1"/>
                    </a:solidFill>
                    <a:latin typeface="Times New Roman" pitchFamily="18" charset="0"/>
                    <a:cs typeface="Times New Roman" pitchFamily="18" charset="0"/>
                  </a:rPr>
                  <a:t>	</a:t>
                </a:r>
              </a:p>
              <a:p>
                <a:pPr marL="0">
                  <a:lnSpc>
                    <a:spcPct val="90000"/>
                  </a:lnSpc>
                  <a:buNone/>
                </a:pPr>
                <a14:m>
                  <m:oMathPara xmlns:m="http://schemas.openxmlformats.org/officeDocument/2006/math">
                    <m:oMathParaPr>
                      <m:jc m:val="center"/>
                    </m:oMathParaPr>
                    <m:oMath xmlns:m="http://schemas.openxmlformats.org/officeDocument/2006/math">
                      <m:r>
                        <a:rPr lang="en-US" sz="3200" b="1" i="1">
                          <a:solidFill>
                            <a:srgbClr val="FFC000"/>
                          </a:solidFill>
                          <a:latin typeface="Cambria Math"/>
                          <a:ea typeface="Cambria Math"/>
                          <a:cs typeface="Times New Roman" pitchFamily="18" charset="0"/>
                        </a:rPr>
                        <m:t>∴</m:t>
                      </m:r>
                      <m:r>
                        <a:rPr lang="en-ZA" sz="3200" b="1" i="1">
                          <a:solidFill>
                            <a:srgbClr val="FFC000"/>
                          </a:solidFill>
                          <a:latin typeface="Cambria Math"/>
                          <a:ea typeface="Cambria Math"/>
                          <a:cs typeface="Times New Roman" pitchFamily="18" charset="0"/>
                        </a:rPr>
                        <m:t>𝑺𝒆𝒒𝒖𝒆𝒏𝒄𝒆</m:t>
                      </m:r>
                      <m:r>
                        <a:rPr lang="en-ZA" sz="3200" b="1" i="1">
                          <a:solidFill>
                            <a:srgbClr val="FFC000"/>
                          </a:solidFill>
                          <a:latin typeface="Cambria Math"/>
                          <a:ea typeface="Cambria Math"/>
                          <a:cs typeface="Times New Roman" pitchFamily="18" charset="0"/>
                        </a:rPr>
                        <m:t>:  </m:t>
                      </m:r>
                      <m:r>
                        <a:rPr lang="en-ZA" sz="3200" b="1" i="1">
                          <a:solidFill>
                            <a:srgbClr val="FFC000"/>
                          </a:solidFill>
                          <a:latin typeface="Cambria Math"/>
                          <a:ea typeface="Cambria Math"/>
                          <a:cs typeface="Times New Roman" pitchFamily="18" charset="0"/>
                        </a:rPr>
                        <m:t>𝟏</m:t>
                      </m:r>
                      <m:r>
                        <a:rPr lang="en-ZA" sz="3200" b="1" i="1">
                          <a:solidFill>
                            <a:srgbClr val="FFC000"/>
                          </a:solidFill>
                          <a:latin typeface="Cambria Math"/>
                          <a:ea typeface="Cambria Math"/>
                          <a:cs typeface="Times New Roman" pitchFamily="18" charset="0"/>
                        </a:rPr>
                        <m:t>; </m:t>
                      </m:r>
                      <m:f>
                        <m:fPr>
                          <m:ctrlPr>
                            <a:rPr lang="en-ZA" sz="3200" b="1" i="1">
                              <a:solidFill>
                                <a:srgbClr val="FFC000"/>
                              </a:solidFill>
                              <a:latin typeface="Cambria Math" panose="02040503050406030204" pitchFamily="18" charset="0"/>
                              <a:ea typeface="Cambria Math"/>
                              <a:cs typeface="Times New Roman" pitchFamily="18" charset="0"/>
                            </a:rPr>
                          </m:ctrlPr>
                        </m:fPr>
                        <m:num>
                          <m:r>
                            <a:rPr lang="en-ZA" sz="3200" b="1" i="1">
                              <a:solidFill>
                                <a:srgbClr val="FFC000"/>
                              </a:solidFill>
                              <a:latin typeface="Cambria Math"/>
                              <a:ea typeface="Cambria Math"/>
                              <a:cs typeface="Times New Roman" pitchFamily="18" charset="0"/>
                            </a:rPr>
                            <m:t>𝟏</m:t>
                          </m:r>
                        </m:num>
                        <m:den>
                          <m:r>
                            <a:rPr lang="en-ZA" sz="3200" b="1" i="1">
                              <a:solidFill>
                                <a:srgbClr val="FFC000"/>
                              </a:solidFill>
                              <a:latin typeface="Cambria Math"/>
                              <a:ea typeface="Cambria Math"/>
                              <a:cs typeface="Times New Roman" pitchFamily="18" charset="0"/>
                            </a:rPr>
                            <m:t>𝟐</m:t>
                          </m:r>
                        </m:den>
                      </m:f>
                      <m:r>
                        <a:rPr lang="en-ZA" sz="3200" b="1" i="1">
                          <a:solidFill>
                            <a:srgbClr val="FFC000"/>
                          </a:solidFill>
                          <a:latin typeface="Cambria Math"/>
                          <a:ea typeface="Cambria Math"/>
                          <a:cs typeface="Times New Roman" pitchFamily="18" charset="0"/>
                        </a:rPr>
                        <m:t>; </m:t>
                      </m:r>
                      <m:f>
                        <m:fPr>
                          <m:ctrlPr>
                            <a:rPr lang="en-ZA" sz="3200" b="1" i="1">
                              <a:solidFill>
                                <a:srgbClr val="FFC000"/>
                              </a:solidFill>
                              <a:latin typeface="Cambria Math" panose="02040503050406030204" pitchFamily="18" charset="0"/>
                              <a:ea typeface="Cambria Math"/>
                              <a:cs typeface="Times New Roman" pitchFamily="18" charset="0"/>
                            </a:rPr>
                          </m:ctrlPr>
                        </m:fPr>
                        <m:num>
                          <m:r>
                            <a:rPr lang="en-ZA" sz="3200" b="1" i="1">
                              <a:solidFill>
                                <a:srgbClr val="FFC000"/>
                              </a:solidFill>
                              <a:latin typeface="Cambria Math"/>
                              <a:ea typeface="Cambria Math"/>
                              <a:cs typeface="Times New Roman" pitchFamily="18" charset="0"/>
                            </a:rPr>
                            <m:t>𝟏</m:t>
                          </m:r>
                        </m:num>
                        <m:den>
                          <m:r>
                            <a:rPr lang="en-ZA" sz="3200" b="1" i="1">
                              <a:solidFill>
                                <a:srgbClr val="FFC000"/>
                              </a:solidFill>
                              <a:latin typeface="Cambria Math"/>
                              <a:ea typeface="Cambria Math"/>
                              <a:cs typeface="Times New Roman" pitchFamily="18" charset="0"/>
                            </a:rPr>
                            <m:t>𝟒</m:t>
                          </m:r>
                        </m:den>
                      </m:f>
                      <m:r>
                        <a:rPr lang="en-ZA" sz="3200" b="1" i="1">
                          <a:solidFill>
                            <a:srgbClr val="FFC000"/>
                          </a:solidFill>
                          <a:latin typeface="Cambria Math"/>
                          <a:ea typeface="Cambria Math"/>
                          <a:cs typeface="Times New Roman" pitchFamily="18" charset="0"/>
                        </a:rPr>
                        <m:t>;  …</m:t>
                      </m:r>
                    </m:oMath>
                  </m:oMathPara>
                </a14:m>
                <a:endParaRPr lang="en-US" sz="3200" b="1" dirty="0">
                  <a:solidFill>
                    <a:srgbClr val="FFC000"/>
                  </a:solidFill>
                  <a:latin typeface="Times New Roman" pitchFamily="18" charset="0"/>
                  <a:cs typeface="Times New Roman" pitchFamily="18" charset="0"/>
                </a:endParaRPr>
              </a:p>
              <a:p>
                <a:pPr marL="0">
                  <a:lnSpc>
                    <a:spcPct val="90000"/>
                  </a:lnSpc>
                  <a:buNone/>
                </a:pPr>
                <a:endParaRPr lang="en-US" sz="3200" b="1" dirty="0">
                  <a:solidFill>
                    <a:schemeClr val="tx1"/>
                  </a:solidFill>
                  <a:latin typeface="Times New Roman" pitchFamily="18" charset="0"/>
                  <a:cs typeface="Times New Roman" pitchFamily="18" charset="0"/>
                </a:endParaRPr>
              </a:p>
              <a:p>
                <a:pPr>
                  <a:lnSpc>
                    <a:spcPct val="90000"/>
                  </a:lnSpc>
                  <a:buNone/>
                </a:pPr>
                <a:endParaRPr lang="en-US" sz="3200" b="1" dirty="0">
                  <a:solidFill>
                    <a:schemeClr val="tx1"/>
                  </a:solidFill>
                  <a:latin typeface="Times New Roman" pitchFamily="18" charset="0"/>
                  <a:cs typeface="Times New Roman" pitchFamily="18" charset="0"/>
                </a:endParaRPr>
              </a:p>
              <a:p>
                <a:pPr>
                  <a:lnSpc>
                    <a:spcPct val="90000"/>
                  </a:lnSpc>
                  <a:buFontTx/>
                  <a:buNone/>
                </a:pPr>
                <a:endParaRPr lang="en-US" sz="3200" b="1" dirty="0">
                  <a:solidFill>
                    <a:schemeClr val="tx1"/>
                  </a:solidFill>
                  <a:latin typeface="Times New Roman" pitchFamily="18" charset="0"/>
                  <a:cs typeface="Times New Roman" pitchFamily="18" charset="0"/>
                </a:endParaRPr>
              </a:p>
              <a:p>
                <a:pPr>
                  <a:lnSpc>
                    <a:spcPct val="90000"/>
                  </a:lnSpc>
                  <a:buFontTx/>
                  <a:buNone/>
                </a:pPr>
                <a:endParaRPr lang="en-US" sz="800" b="1" dirty="0">
                  <a:solidFill>
                    <a:schemeClr val="tx1"/>
                  </a:solidFill>
                  <a:latin typeface="Times New Roman" pitchFamily="18" charset="0"/>
                  <a:cs typeface="Times New Roman" pitchFamily="18" charset="0"/>
                </a:endParaRPr>
              </a:p>
              <a:p>
                <a:pPr>
                  <a:buNone/>
                </a:pPr>
                <a14:m>
                  <m:oMathPara xmlns:m="http://schemas.openxmlformats.org/officeDocument/2006/math">
                    <m:oMathParaPr>
                      <m:jc m:val="left"/>
                    </m:oMathParaPr>
                    <m:oMath xmlns:m="http://schemas.openxmlformats.org/officeDocument/2006/math">
                      <m:sSub>
                        <m:sSubPr>
                          <m:ctrlPr>
                            <a:rPr lang="en-ZA" sz="3200" b="1" i="1" dirty="0">
                              <a:solidFill>
                                <a:srgbClr val="FFC000"/>
                              </a:solidFill>
                              <a:latin typeface="Cambria Math" panose="02040503050406030204" pitchFamily="18" charset="0"/>
                            </a:rPr>
                          </m:ctrlPr>
                        </m:sSubPr>
                        <m:e>
                          <m:r>
                            <a:rPr lang="en-ZA" sz="3200" b="1" i="1" dirty="0">
                              <a:solidFill>
                                <a:srgbClr val="FFC000"/>
                              </a:solidFill>
                              <a:latin typeface="Cambria Math"/>
                            </a:rPr>
                            <m:t>𝑺</m:t>
                          </m:r>
                        </m:e>
                        <m:sub>
                          <m:r>
                            <a:rPr lang="en-ZA" sz="3200" b="1" i="1" dirty="0">
                              <a:solidFill>
                                <a:srgbClr val="FFC000"/>
                              </a:solidFill>
                              <a:latin typeface="Cambria Math"/>
                            </a:rPr>
                            <m:t>𝒏</m:t>
                          </m:r>
                        </m:sub>
                      </m:sSub>
                      <m:r>
                        <a:rPr lang="en-ZA" sz="3200" b="1" i="1" dirty="0">
                          <a:solidFill>
                            <a:srgbClr val="FFC000"/>
                          </a:solidFill>
                          <a:latin typeface="Cambria Math"/>
                        </a:rPr>
                        <m:t>   = </m:t>
                      </m:r>
                      <m:f>
                        <m:fPr>
                          <m:ctrlPr>
                            <a:rPr lang="en-ZA" sz="3200" b="1" i="1" dirty="0">
                              <a:solidFill>
                                <a:srgbClr val="FFC000"/>
                              </a:solidFill>
                              <a:latin typeface="Cambria Math" panose="02040503050406030204" pitchFamily="18" charset="0"/>
                            </a:rPr>
                          </m:ctrlPr>
                        </m:fPr>
                        <m:num>
                          <m:r>
                            <a:rPr lang="en-ZA" sz="3200" b="1" i="1" dirty="0">
                              <a:solidFill>
                                <a:srgbClr val="FFC000"/>
                              </a:solidFill>
                              <a:latin typeface="Cambria Math"/>
                            </a:rPr>
                            <m:t>𝒂</m:t>
                          </m:r>
                          <m:r>
                            <a:rPr lang="en-ZA" sz="3200" b="1" i="1" dirty="0">
                              <a:solidFill>
                                <a:srgbClr val="FFC000"/>
                              </a:solidFill>
                              <a:latin typeface="Cambria Math"/>
                            </a:rPr>
                            <m:t>(</m:t>
                          </m:r>
                          <m:sSup>
                            <m:sSupPr>
                              <m:ctrlPr>
                                <a:rPr lang="en-ZA" sz="3200" b="1" i="1" dirty="0">
                                  <a:solidFill>
                                    <a:srgbClr val="FFC000"/>
                                  </a:solidFill>
                                  <a:latin typeface="Cambria Math" panose="02040503050406030204" pitchFamily="18" charset="0"/>
                                </a:rPr>
                              </m:ctrlPr>
                            </m:sSupPr>
                            <m:e>
                              <m:r>
                                <a:rPr lang="en-ZA" sz="3200" b="1" i="1" dirty="0">
                                  <a:solidFill>
                                    <a:srgbClr val="FFC000"/>
                                  </a:solidFill>
                                  <a:latin typeface="Cambria Math"/>
                                </a:rPr>
                                <m:t>𝒓</m:t>
                              </m:r>
                            </m:e>
                            <m:sup>
                              <m:r>
                                <a:rPr lang="en-ZA" sz="3200" b="1" i="1" dirty="0">
                                  <a:solidFill>
                                    <a:srgbClr val="FFC000"/>
                                  </a:solidFill>
                                  <a:latin typeface="Cambria Math"/>
                                </a:rPr>
                                <m:t>𝒏</m:t>
                              </m:r>
                            </m:sup>
                          </m:sSup>
                          <m:r>
                            <a:rPr lang="en-ZA" sz="3200" b="1" i="1" dirty="0">
                              <a:solidFill>
                                <a:srgbClr val="FFC000"/>
                              </a:solidFill>
                              <a:latin typeface="Cambria Math"/>
                            </a:rPr>
                            <m:t>−</m:t>
                          </m:r>
                          <m:r>
                            <a:rPr lang="en-ZA" sz="3200" b="1" i="1" dirty="0">
                              <a:solidFill>
                                <a:srgbClr val="FFC000"/>
                              </a:solidFill>
                              <a:latin typeface="Cambria Math"/>
                            </a:rPr>
                            <m:t>𝟏</m:t>
                          </m:r>
                          <m:r>
                            <a:rPr lang="en-ZA" sz="3200" b="1" i="1" dirty="0">
                              <a:solidFill>
                                <a:srgbClr val="FFC000"/>
                              </a:solidFill>
                              <a:latin typeface="Cambria Math"/>
                            </a:rPr>
                            <m:t>)</m:t>
                          </m:r>
                        </m:num>
                        <m:den>
                          <m:r>
                            <a:rPr lang="en-ZA" sz="3200" b="1" i="1" dirty="0">
                              <a:solidFill>
                                <a:srgbClr val="FFC000"/>
                              </a:solidFill>
                              <a:latin typeface="Cambria Math"/>
                            </a:rPr>
                            <m:t>𝒓</m:t>
                          </m:r>
                          <m:r>
                            <a:rPr lang="en-ZA" sz="3200" b="1" i="1" dirty="0">
                              <a:solidFill>
                                <a:srgbClr val="FFC000"/>
                              </a:solidFill>
                              <a:latin typeface="Cambria Math"/>
                            </a:rPr>
                            <m:t>−</m:t>
                          </m:r>
                          <m:r>
                            <a:rPr lang="en-ZA" sz="3200" b="1" i="1" dirty="0">
                              <a:solidFill>
                                <a:srgbClr val="FFC000"/>
                              </a:solidFill>
                              <a:latin typeface="Cambria Math"/>
                            </a:rPr>
                            <m:t>𝟏</m:t>
                          </m:r>
                        </m:den>
                      </m:f>
                    </m:oMath>
                  </m:oMathPara>
                </a14:m>
                <a:endParaRPr lang="en-ZA" sz="3200" b="1" i="1" dirty="0">
                  <a:solidFill>
                    <a:srgbClr val="FFC000"/>
                  </a:solidFill>
                  <a:latin typeface="Times New Roman" pitchFamily="18" charset="0"/>
                  <a:cs typeface="Times New Roman" pitchFamily="18" charset="0"/>
                </a:endParaRPr>
              </a:p>
              <a:p>
                <a:pPr>
                  <a:buNone/>
                </a:pPr>
                <a14:m>
                  <m:oMath xmlns:m="http://schemas.openxmlformats.org/officeDocument/2006/math">
                    <m:r>
                      <a:rPr lang="en-ZA" sz="3200" b="1" i="1" dirty="0">
                        <a:solidFill>
                          <a:srgbClr val="FFC000"/>
                        </a:solidFill>
                        <a:latin typeface="Cambria Math"/>
                      </a:rPr>
                      <m:t>   </m:t>
                    </m:r>
                    <m:sSub>
                      <m:sSubPr>
                        <m:ctrlPr>
                          <a:rPr lang="en-ZA" sz="3200" b="1" i="1" dirty="0">
                            <a:solidFill>
                              <a:srgbClr val="FFC000"/>
                            </a:solidFill>
                            <a:latin typeface="Cambria Math" panose="02040503050406030204" pitchFamily="18" charset="0"/>
                          </a:rPr>
                        </m:ctrlPr>
                      </m:sSubPr>
                      <m:e>
                        <m:r>
                          <a:rPr lang="en-ZA" sz="3200" b="1" i="1" dirty="0">
                            <a:solidFill>
                              <a:srgbClr val="FFC000"/>
                            </a:solidFill>
                            <a:latin typeface="Cambria Math"/>
                          </a:rPr>
                          <m:t>𝑺</m:t>
                        </m:r>
                      </m:e>
                      <m:sub>
                        <m:r>
                          <a:rPr lang="en-ZA" sz="3200" b="1" i="1" dirty="0">
                            <a:solidFill>
                              <a:srgbClr val="FFC000"/>
                            </a:solidFill>
                            <a:latin typeface="Cambria Math"/>
                          </a:rPr>
                          <m:t>𝟏𝟎</m:t>
                        </m:r>
                      </m:sub>
                    </m:sSub>
                    <m:r>
                      <a:rPr lang="en-ZA" sz="3200" b="1" i="1" dirty="0">
                        <a:solidFill>
                          <a:srgbClr val="FFC000"/>
                        </a:solidFill>
                        <a:latin typeface="Cambria Math"/>
                      </a:rPr>
                      <m:t> = </m:t>
                    </m:r>
                    <m:f>
                      <m:fPr>
                        <m:ctrlPr>
                          <a:rPr lang="en-ZA" sz="3200" b="1" i="1" dirty="0">
                            <a:solidFill>
                              <a:srgbClr val="FFC000"/>
                            </a:solidFill>
                            <a:latin typeface="Cambria Math" panose="02040503050406030204" pitchFamily="18" charset="0"/>
                          </a:rPr>
                        </m:ctrlPr>
                      </m:fPr>
                      <m:num>
                        <m:d>
                          <m:dPr>
                            <m:ctrlPr>
                              <a:rPr lang="en-ZA" sz="3200" b="1" i="1" dirty="0">
                                <a:solidFill>
                                  <a:srgbClr val="FFC000"/>
                                </a:solidFill>
                                <a:latin typeface="Cambria Math" panose="02040503050406030204" pitchFamily="18" charset="0"/>
                              </a:rPr>
                            </m:ctrlPr>
                          </m:dPr>
                          <m:e>
                            <m:r>
                              <a:rPr lang="en-ZA" sz="3200" b="1" i="1" dirty="0">
                                <a:solidFill>
                                  <a:srgbClr val="FFC000"/>
                                </a:solidFill>
                                <a:latin typeface="Cambria Math"/>
                              </a:rPr>
                              <m:t>−</m:t>
                            </m:r>
                            <m:r>
                              <a:rPr lang="en-ZA" sz="3200" b="1" i="1" dirty="0">
                                <a:solidFill>
                                  <a:srgbClr val="FFC000"/>
                                </a:solidFill>
                                <a:latin typeface="Cambria Math"/>
                              </a:rPr>
                              <m:t>𝟒</m:t>
                            </m:r>
                          </m:e>
                        </m:d>
                        <m:r>
                          <a:rPr lang="en-ZA" sz="3200" b="1" i="1" dirty="0">
                            <a:solidFill>
                              <a:srgbClr val="FFC000"/>
                            </a:solidFill>
                            <a:latin typeface="Cambria Math"/>
                          </a:rPr>
                          <m:t>[(</m:t>
                        </m:r>
                        <m:sSup>
                          <m:sSupPr>
                            <m:ctrlPr>
                              <a:rPr lang="en-ZA" sz="3200" b="1" i="1" dirty="0">
                                <a:solidFill>
                                  <a:srgbClr val="FFC000"/>
                                </a:solidFill>
                                <a:latin typeface="Cambria Math" panose="02040503050406030204" pitchFamily="18" charset="0"/>
                              </a:rPr>
                            </m:ctrlPr>
                          </m:sSupPr>
                          <m:e>
                            <m:r>
                              <a:rPr lang="en-ZA" sz="3200" b="1" i="1" dirty="0">
                                <a:solidFill>
                                  <a:srgbClr val="FFC000"/>
                                </a:solidFill>
                                <a:latin typeface="Cambria Math"/>
                              </a:rPr>
                              <m:t>−</m:t>
                            </m:r>
                            <m:r>
                              <a:rPr lang="en-ZA" sz="3200" b="1" i="1" dirty="0">
                                <a:solidFill>
                                  <a:srgbClr val="FFC000"/>
                                </a:solidFill>
                                <a:latin typeface="Cambria Math"/>
                              </a:rPr>
                              <m:t>𝟐</m:t>
                            </m:r>
                            <m:r>
                              <a:rPr lang="en-ZA" sz="3200" b="1" i="1" dirty="0">
                                <a:solidFill>
                                  <a:srgbClr val="FFC000"/>
                                </a:solidFill>
                                <a:latin typeface="Cambria Math"/>
                              </a:rPr>
                              <m:t>)</m:t>
                            </m:r>
                          </m:e>
                          <m:sup>
                            <m:r>
                              <a:rPr lang="en-ZA" sz="3200" b="1" i="1" dirty="0">
                                <a:solidFill>
                                  <a:srgbClr val="FFC000"/>
                                </a:solidFill>
                                <a:latin typeface="Cambria Math"/>
                              </a:rPr>
                              <m:t>𝟏𝟎</m:t>
                            </m:r>
                          </m:sup>
                        </m:sSup>
                        <m:r>
                          <a:rPr lang="en-ZA" sz="3200" b="1" i="1" dirty="0">
                            <a:solidFill>
                              <a:srgbClr val="FFC000"/>
                            </a:solidFill>
                            <a:latin typeface="Cambria Math"/>
                          </a:rPr>
                          <m:t>−</m:t>
                        </m:r>
                        <m:r>
                          <a:rPr lang="en-ZA" sz="3200" b="1" i="1" dirty="0">
                            <a:solidFill>
                              <a:srgbClr val="FFC000"/>
                            </a:solidFill>
                            <a:latin typeface="Cambria Math"/>
                          </a:rPr>
                          <m:t>𝟏</m:t>
                        </m:r>
                        <m:r>
                          <a:rPr lang="en-ZA" sz="3200" b="1" i="1" dirty="0">
                            <a:solidFill>
                              <a:srgbClr val="FFC000"/>
                            </a:solidFill>
                            <a:latin typeface="Cambria Math"/>
                          </a:rPr>
                          <m:t>)</m:t>
                        </m:r>
                      </m:num>
                      <m:den>
                        <m:r>
                          <a:rPr lang="en-ZA" sz="3200" b="1" i="1" dirty="0">
                            <a:solidFill>
                              <a:srgbClr val="FFC000"/>
                            </a:solidFill>
                            <a:latin typeface="Cambria Math"/>
                          </a:rPr>
                          <m:t>(−</m:t>
                        </m:r>
                        <m:r>
                          <a:rPr lang="en-ZA" sz="3200" b="1" i="1" dirty="0">
                            <a:solidFill>
                              <a:srgbClr val="FFC000"/>
                            </a:solidFill>
                            <a:latin typeface="Cambria Math"/>
                          </a:rPr>
                          <m:t>𝟐</m:t>
                        </m:r>
                        <m:r>
                          <a:rPr lang="en-ZA" sz="3200" b="1" i="1" dirty="0">
                            <a:solidFill>
                              <a:srgbClr val="FFC000"/>
                            </a:solidFill>
                            <a:latin typeface="Cambria Math"/>
                          </a:rPr>
                          <m:t>)−</m:t>
                        </m:r>
                        <m:r>
                          <a:rPr lang="en-ZA" sz="3200" b="1" i="1" dirty="0">
                            <a:solidFill>
                              <a:srgbClr val="FFC000"/>
                            </a:solidFill>
                            <a:latin typeface="Cambria Math"/>
                          </a:rPr>
                          <m:t>𝟏</m:t>
                        </m:r>
                      </m:den>
                    </m:f>
                    <m:r>
                      <a:rPr lang="en-ZA" sz="3200" b="1" i="1" dirty="0">
                        <a:solidFill>
                          <a:srgbClr val="FFC000"/>
                        </a:solidFill>
                        <a:latin typeface="Cambria Math"/>
                      </a:rPr>
                      <m:t> </m:t>
                    </m:r>
                  </m:oMath>
                </a14:m>
                <a:r>
                  <a:rPr lang="en-US" sz="3200" b="1" dirty="0">
                    <a:solidFill>
                      <a:srgbClr val="FFC000"/>
                    </a:solidFill>
                    <a:latin typeface="Times New Roman" pitchFamily="18" charset="0"/>
                    <a:cs typeface="Times New Roman" pitchFamily="18" charset="0"/>
                  </a:rPr>
                  <a:t>	</a:t>
                </a:r>
              </a:p>
              <a:p>
                <a:pPr>
                  <a:buNone/>
                </a:pPr>
                <a:r>
                  <a:rPr lang="en-US" sz="3200" b="1" dirty="0">
                    <a:solidFill>
                      <a:srgbClr val="FFC000"/>
                    </a:solidFill>
                    <a:latin typeface="Times New Roman" pitchFamily="18" charset="0"/>
                    <a:cs typeface="Times New Roman" pitchFamily="18" charset="0"/>
                  </a:rPr>
                  <a:t>          </a:t>
                </a:r>
                <a14:m>
                  <m:oMath xmlns:m="http://schemas.openxmlformats.org/officeDocument/2006/math">
                    <m:r>
                      <a:rPr lang="en-ZA" sz="3200" b="1">
                        <a:solidFill>
                          <a:srgbClr val="FFC000"/>
                        </a:solidFill>
                        <a:latin typeface="Cambria Math"/>
                        <a:cs typeface="Times New Roman" pitchFamily="18" charset="0"/>
                      </a:rPr>
                      <m:t> </m:t>
                    </m:r>
                    <m:r>
                      <a:rPr lang="en-ZA" sz="3200" b="1" i="1">
                        <a:solidFill>
                          <a:srgbClr val="FFC000"/>
                        </a:solidFill>
                        <a:latin typeface="Cambria Math"/>
                        <a:cs typeface="Times New Roman" pitchFamily="18" charset="0"/>
                      </a:rPr>
                      <m:t>=</m:t>
                    </m:r>
                    <m:r>
                      <a:rPr lang="en-ZA" sz="3200" b="1" i="1">
                        <a:solidFill>
                          <a:srgbClr val="FFC000"/>
                        </a:solidFill>
                        <a:latin typeface="Cambria Math"/>
                        <a:cs typeface="Times New Roman" pitchFamily="18" charset="0"/>
                      </a:rPr>
                      <m:t>𝟏𝟑𝟔𝟒</m:t>
                    </m:r>
                  </m:oMath>
                </a14:m>
                <a:r>
                  <a:rPr lang="en-US" sz="3200" b="1" dirty="0">
                    <a:solidFill>
                      <a:srgbClr val="FFC000"/>
                    </a:solidFill>
                    <a:latin typeface="Times New Roman" pitchFamily="18" charset="0"/>
                    <a:cs typeface="Times New Roman" pitchFamily="18" charset="0"/>
                  </a:rPr>
                  <a:t>	</a:t>
                </a:r>
              </a:p>
            </p:txBody>
          </p:sp>
        </mc:Choice>
        <mc:Fallback xmlns="">
          <p:sp>
            <p:nvSpPr>
              <p:cNvPr id="4" name="Rectangle 3"/>
              <p:cNvSpPr txBox="1">
                <a:spLocks noRot="1" noChangeAspect="1" noMove="1" noResize="1" noEditPoints="1" noAdjustHandles="1" noChangeArrowheads="1" noChangeShapeType="1" noTextEdit="1"/>
              </p:cNvSpPr>
              <p:nvPr/>
            </p:nvSpPr>
            <p:spPr>
              <a:xfrm>
                <a:off x="1847528" y="260648"/>
                <a:ext cx="8640960" cy="6336704"/>
              </a:xfrm>
              <a:prstGeom prst="rect">
                <a:avLst/>
              </a:prstGeom>
              <a:blipFill>
                <a:blip r:embed="rId2"/>
                <a:stretch>
                  <a:fillRect l="-2045" t="-2117" r="-1340" b="-63908"/>
                </a:stretch>
              </a:blipFill>
            </p:spPr>
            <p:txBody>
              <a:bodyPr/>
              <a:lstStyle/>
              <a:p>
                <a:r>
                  <a:rPr lang="en-ZA">
                    <a:noFill/>
                  </a:rPr>
                  <a:t> </a:t>
                </a:r>
              </a:p>
            </p:txBody>
          </p:sp>
        </mc:Fallback>
      </mc:AlternateContent>
      <mc:AlternateContent xmlns:mc="http://schemas.openxmlformats.org/markup-compatibility/2006" xmlns:a14="http://schemas.microsoft.com/office/drawing/2010/main">
        <mc:Choice Requires="a14">
          <p:sp>
            <p:nvSpPr>
              <p:cNvPr id="2" name="Oval Callout 1"/>
              <p:cNvSpPr/>
              <p:nvPr/>
            </p:nvSpPr>
            <p:spPr>
              <a:xfrm>
                <a:off x="6672064" y="1268760"/>
                <a:ext cx="3384376" cy="1584176"/>
              </a:xfrm>
              <a:prstGeom prst="wedgeEllipseCallout">
                <a:avLst>
                  <a:gd name="adj1" fmla="val -53582"/>
                  <a:gd name="adj2" fmla="val 653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ZA" sz="3200" i="1">
                          <a:solidFill>
                            <a:schemeClr val="accent5">
                              <a:lumMod val="60000"/>
                              <a:lumOff val="40000"/>
                            </a:schemeClr>
                          </a:solidFill>
                          <a:latin typeface="Cambria Math"/>
                        </a:rPr>
                        <m:t>𝑟</m:t>
                      </m:r>
                      <m:r>
                        <a:rPr lang="en-ZA" sz="3200" i="1">
                          <a:solidFill>
                            <a:schemeClr val="accent5">
                              <a:lumMod val="60000"/>
                              <a:lumOff val="40000"/>
                            </a:schemeClr>
                          </a:solidFill>
                          <a:latin typeface="Cambria Math"/>
                        </a:rPr>
                        <m:t>= </m:t>
                      </m:r>
                      <m:f>
                        <m:fPr>
                          <m:ctrlPr>
                            <a:rPr lang="en-ZA" sz="3200" i="1">
                              <a:solidFill>
                                <a:schemeClr val="accent5">
                                  <a:lumMod val="60000"/>
                                  <a:lumOff val="40000"/>
                                </a:schemeClr>
                              </a:solidFill>
                              <a:latin typeface="Cambria Math" panose="02040503050406030204" pitchFamily="18" charset="0"/>
                            </a:rPr>
                          </m:ctrlPr>
                        </m:fPr>
                        <m:num>
                          <m:sSub>
                            <m:sSubPr>
                              <m:ctrlPr>
                                <a:rPr lang="en-ZA" sz="3200" i="1">
                                  <a:solidFill>
                                    <a:schemeClr val="accent5">
                                      <a:lumMod val="60000"/>
                                      <a:lumOff val="40000"/>
                                    </a:schemeClr>
                                  </a:solidFill>
                                  <a:latin typeface="Cambria Math" panose="02040503050406030204" pitchFamily="18" charset="0"/>
                                </a:rPr>
                              </m:ctrlPr>
                            </m:sSubPr>
                            <m:e>
                              <m:r>
                                <a:rPr lang="en-ZA" sz="3200" i="1">
                                  <a:solidFill>
                                    <a:schemeClr val="accent5">
                                      <a:lumMod val="60000"/>
                                      <a:lumOff val="40000"/>
                                    </a:schemeClr>
                                  </a:solidFill>
                                  <a:latin typeface="Cambria Math"/>
                                </a:rPr>
                                <m:t>𝑇</m:t>
                              </m:r>
                            </m:e>
                            <m:sub>
                              <m:r>
                                <a:rPr lang="en-ZA" sz="3200" i="1">
                                  <a:solidFill>
                                    <a:schemeClr val="accent5">
                                      <a:lumMod val="60000"/>
                                      <a:lumOff val="40000"/>
                                    </a:schemeClr>
                                  </a:solidFill>
                                  <a:latin typeface="Cambria Math"/>
                                </a:rPr>
                                <m:t>2</m:t>
                              </m:r>
                            </m:sub>
                          </m:sSub>
                        </m:num>
                        <m:den>
                          <m:sSub>
                            <m:sSubPr>
                              <m:ctrlPr>
                                <a:rPr lang="en-ZA" sz="3200" i="1">
                                  <a:solidFill>
                                    <a:schemeClr val="accent5">
                                      <a:lumMod val="60000"/>
                                      <a:lumOff val="40000"/>
                                    </a:schemeClr>
                                  </a:solidFill>
                                  <a:latin typeface="Cambria Math" panose="02040503050406030204" pitchFamily="18" charset="0"/>
                                </a:rPr>
                              </m:ctrlPr>
                            </m:sSubPr>
                            <m:e>
                              <m:r>
                                <a:rPr lang="en-ZA" sz="3200" i="1">
                                  <a:solidFill>
                                    <a:schemeClr val="accent5">
                                      <a:lumMod val="60000"/>
                                      <a:lumOff val="40000"/>
                                    </a:schemeClr>
                                  </a:solidFill>
                                  <a:latin typeface="Cambria Math"/>
                                </a:rPr>
                                <m:t>𝑇</m:t>
                              </m:r>
                            </m:e>
                            <m:sub>
                              <m:r>
                                <a:rPr lang="en-ZA" sz="3200" i="1">
                                  <a:solidFill>
                                    <a:schemeClr val="accent5">
                                      <a:lumMod val="60000"/>
                                      <a:lumOff val="40000"/>
                                    </a:schemeClr>
                                  </a:solidFill>
                                  <a:latin typeface="Cambria Math"/>
                                </a:rPr>
                                <m:t>1</m:t>
                              </m:r>
                            </m:sub>
                          </m:sSub>
                        </m:den>
                      </m:f>
                      <m:r>
                        <a:rPr lang="en-ZA" sz="3200" i="1">
                          <a:solidFill>
                            <a:schemeClr val="accent5">
                              <a:lumMod val="60000"/>
                              <a:lumOff val="40000"/>
                            </a:schemeClr>
                          </a:solidFill>
                          <a:latin typeface="Cambria Math"/>
                        </a:rPr>
                        <m:t>=</m:t>
                      </m:r>
                      <m:f>
                        <m:fPr>
                          <m:ctrlPr>
                            <a:rPr lang="en-ZA" sz="3200" i="1">
                              <a:solidFill>
                                <a:schemeClr val="accent5">
                                  <a:lumMod val="60000"/>
                                  <a:lumOff val="40000"/>
                                </a:schemeClr>
                              </a:solidFill>
                              <a:latin typeface="Cambria Math" panose="02040503050406030204" pitchFamily="18" charset="0"/>
                            </a:rPr>
                          </m:ctrlPr>
                        </m:fPr>
                        <m:num>
                          <m:sSub>
                            <m:sSubPr>
                              <m:ctrlPr>
                                <a:rPr lang="en-ZA" sz="3200" i="1">
                                  <a:solidFill>
                                    <a:schemeClr val="accent5">
                                      <a:lumMod val="60000"/>
                                      <a:lumOff val="40000"/>
                                    </a:schemeClr>
                                  </a:solidFill>
                                  <a:latin typeface="Cambria Math" panose="02040503050406030204" pitchFamily="18" charset="0"/>
                                </a:rPr>
                              </m:ctrlPr>
                            </m:sSubPr>
                            <m:e>
                              <m:r>
                                <a:rPr lang="en-ZA" sz="3200" i="1">
                                  <a:solidFill>
                                    <a:schemeClr val="accent5">
                                      <a:lumMod val="60000"/>
                                      <a:lumOff val="40000"/>
                                    </a:schemeClr>
                                  </a:solidFill>
                                  <a:latin typeface="Cambria Math"/>
                                </a:rPr>
                                <m:t>𝑇</m:t>
                              </m:r>
                            </m:e>
                            <m:sub>
                              <m:r>
                                <a:rPr lang="en-ZA" sz="3200" i="1">
                                  <a:solidFill>
                                    <a:schemeClr val="accent5">
                                      <a:lumMod val="60000"/>
                                      <a:lumOff val="40000"/>
                                    </a:schemeClr>
                                  </a:solidFill>
                                  <a:latin typeface="Cambria Math"/>
                                </a:rPr>
                                <m:t>3</m:t>
                              </m:r>
                            </m:sub>
                          </m:sSub>
                        </m:num>
                        <m:den>
                          <m:sSub>
                            <m:sSubPr>
                              <m:ctrlPr>
                                <a:rPr lang="en-ZA" sz="3200" i="1">
                                  <a:solidFill>
                                    <a:schemeClr val="accent5">
                                      <a:lumMod val="60000"/>
                                      <a:lumOff val="40000"/>
                                    </a:schemeClr>
                                  </a:solidFill>
                                  <a:latin typeface="Cambria Math" panose="02040503050406030204" pitchFamily="18" charset="0"/>
                                </a:rPr>
                              </m:ctrlPr>
                            </m:sSubPr>
                            <m:e>
                              <m:r>
                                <a:rPr lang="en-ZA" sz="3200" i="1">
                                  <a:solidFill>
                                    <a:schemeClr val="accent5">
                                      <a:lumMod val="60000"/>
                                      <a:lumOff val="40000"/>
                                    </a:schemeClr>
                                  </a:solidFill>
                                  <a:latin typeface="Cambria Math"/>
                                </a:rPr>
                                <m:t>𝑇</m:t>
                              </m:r>
                            </m:e>
                            <m:sub>
                              <m:r>
                                <a:rPr lang="en-ZA" sz="3200" i="1">
                                  <a:solidFill>
                                    <a:schemeClr val="accent5">
                                      <a:lumMod val="60000"/>
                                      <a:lumOff val="40000"/>
                                    </a:schemeClr>
                                  </a:solidFill>
                                  <a:latin typeface="Cambria Math"/>
                                </a:rPr>
                                <m:t>2</m:t>
                              </m:r>
                            </m:sub>
                          </m:sSub>
                        </m:den>
                      </m:f>
                    </m:oMath>
                  </m:oMathPara>
                </a14:m>
                <a:endParaRPr lang="en-ZA" sz="3200" dirty="0">
                  <a:solidFill>
                    <a:schemeClr val="accent5">
                      <a:lumMod val="60000"/>
                      <a:lumOff val="40000"/>
                    </a:schemeClr>
                  </a:solidFill>
                </a:endParaRPr>
              </a:p>
            </p:txBody>
          </p:sp>
        </mc:Choice>
        <mc:Fallback xmlns="">
          <p:sp>
            <p:nvSpPr>
              <p:cNvPr id="2" name="Oval Callout 1"/>
              <p:cNvSpPr>
                <a:spLocks noRot="1" noChangeAspect="1" noMove="1" noResize="1" noEditPoints="1" noAdjustHandles="1" noChangeArrowheads="1" noChangeShapeType="1" noTextEdit="1"/>
              </p:cNvSpPr>
              <p:nvPr/>
            </p:nvSpPr>
            <p:spPr>
              <a:xfrm>
                <a:off x="6672064" y="1268760"/>
                <a:ext cx="3384376" cy="1584176"/>
              </a:xfrm>
              <a:prstGeom prst="wedgeEllipseCallout">
                <a:avLst>
                  <a:gd name="adj1" fmla="val -53582"/>
                  <a:gd name="adj2" fmla="val 65386"/>
                </a:avLst>
              </a:prstGeom>
              <a:blipFill>
                <a:blip r:embed="rId3"/>
                <a:stretch>
                  <a:fillRect/>
                </a:stretch>
              </a:blipFill>
            </p:spPr>
            <p:txBody>
              <a:bodyPr/>
              <a:lstStyle/>
              <a:p>
                <a:r>
                  <a:rPr lang="en-ZA">
                    <a:noFill/>
                  </a:rPr>
                  <a:t> </a:t>
                </a:r>
              </a:p>
            </p:txBody>
          </p:sp>
        </mc:Fallback>
      </mc:AlternateContent>
    </p:spTree>
    <p:extLst>
      <p:ext uri="{BB962C8B-B14F-4D97-AF65-F5344CB8AC3E}">
        <p14:creationId xmlns:p14="http://schemas.microsoft.com/office/powerpoint/2010/main" val="1754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14"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4">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
                                            <p:txEl>
                                              <p:pRg st="3" end="3"/>
                                            </p:txEl>
                                          </p:spTgt>
                                        </p:tgtEl>
                                        <p:attrNameLst>
                                          <p:attrName>style.visibility</p:attrName>
                                        </p:attrNameLst>
                                      </p:cBhvr>
                                      <p:to>
                                        <p:strVal val="visible"/>
                                      </p:to>
                                    </p:set>
                                    <p:anim calcmode="discrete" valueType="clr">
                                      <p:cBhvr override="childStyle">
                                        <p:cTn id="21" dur="80"/>
                                        <p:tgtEl>
                                          <p:spTgt spid="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4">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heel(1)">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4">
                                            <p:txEl>
                                              <p:pRg st="4" end="4"/>
                                            </p:txEl>
                                          </p:spTgt>
                                        </p:tgtEl>
                                        <p:attrNameLst>
                                          <p:attrName>style.visibility</p:attrName>
                                        </p:attrNameLst>
                                      </p:cBhvr>
                                      <p:to>
                                        <p:strVal val="visible"/>
                                      </p:to>
                                    </p:set>
                                    <p:anim calcmode="discrete" valueType="clr">
                                      <p:cBhvr override="childStyle">
                                        <p:cTn id="33" dur="80"/>
                                        <p:tgtEl>
                                          <p:spTgt spid="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4">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4">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4">
                                            <p:txEl>
                                              <p:pRg st="5" end="5"/>
                                            </p:txEl>
                                          </p:spTgt>
                                        </p:tgtEl>
                                        <p:attrNameLst>
                                          <p:attrName>style.visibility</p:attrName>
                                        </p:attrNameLst>
                                      </p:cBhvr>
                                      <p:to>
                                        <p:strVal val="visible"/>
                                      </p:to>
                                    </p:set>
                                    <p:anim calcmode="discrete" valueType="clr">
                                      <p:cBhvr override="childStyle">
                                        <p:cTn id="40" dur="80"/>
                                        <p:tgtEl>
                                          <p:spTgt spid="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4">
                                            <p:txEl>
                                              <p:pRg st="5" end="5"/>
                                            </p:txEl>
                                          </p:spTgt>
                                        </p:tgtEl>
                                        <p:attrNameLst>
                                          <p:attrName>fillcolor</p:attrName>
                                        </p:attrNameLst>
                                      </p:cBhvr>
                                      <p:tavLst>
                                        <p:tav tm="0">
                                          <p:val>
                                            <p:clrVal>
                                              <a:schemeClr val="accent2"/>
                                            </p:clrVal>
                                          </p:val>
                                        </p:tav>
                                        <p:tav tm="50000">
                                          <p:val>
                                            <p:clrVal>
                                              <a:schemeClr val="hlink"/>
                                            </p:clrVal>
                                          </p:val>
                                        </p:tav>
                                      </p:tavLst>
                                    </p:anim>
                                    <p:set>
                                      <p:cBhvr>
                                        <p:cTn id="42" dur="80"/>
                                        <p:tgtEl>
                                          <p:spTgt spid="4">
                                            <p:txEl>
                                              <p:pRg st="5" end="5"/>
                                            </p:txEl>
                                          </p:spTgt>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4">
                                            <p:txEl>
                                              <p:pRg st="6" end="6"/>
                                            </p:txEl>
                                          </p:spTgt>
                                        </p:tgtEl>
                                        <p:attrNameLst>
                                          <p:attrName>style.visibility</p:attrName>
                                        </p:attrNameLst>
                                      </p:cBhvr>
                                      <p:to>
                                        <p:strVal val="visible"/>
                                      </p:to>
                                    </p:set>
                                    <p:anim calcmode="discrete" valueType="clr">
                                      <p:cBhvr override="childStyle">
                                        <p:cTn id="47" dur="80"/>
                                        <p:tgtEl>
                                          <p:spTgt spid="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4">
                                            <p:txEl>
                                              <p:pRg st="6" end="6"/>
                                            </p:txEl>
                                          </p:spTgt>
                                        </p:tgtEl>
                                        <p:attrNameLst>
                                          <p:attrName>fillcolor</p:attrName>
                                        </p:attrNameLst>
                                      </p:cBhvr>
                                      <p:tavLst>
                                        <p:tav tm="0">
                                          <p:val>
                                            <p:clrVal>
                                              <a:schemeClr val="accent2"/>
                                            </p:clrVal>
                                          </p:val>
                                        </p:tav>
                                        <p:tav tm="50000">
                                          <p:val>
                                            <p:clrVal>
                                              <a:schemeClr val="hlink"/>
                                            </p:clrVal>
                                          </p:val>
                                        </p:tav>
                                      </p:tavLst>
                                    </p:anim>
                                    <p:set>
                                      <p:cBhvr>
                                        <p:cTn id="49" dur="80"/>
                                        <p:tgtEl>
                                          <p:spTgt spid="4">
                                            <p:txEl>
                                              <p:pRg st="6" end="6"/>
                                            </p:txEl>
                                          </p:spTgt>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nodeType="clickEffect">
                                  <p:stCondLst>
                                    <p:cond delay="0"/>
                                  </p:stCondLst>
                                  <p:iterate type="lt">
                                    <p:tmPct val="50000"/>
                                  </p:iterate>
                                  <p:childTnLst>
                                    <p:set>
                                      <p:cBhvr>
                                        <p:cTn id="53" dur="1" fill="hold">
                                          <p:stCondLst>
                                            <p:cond delay="0"/>
                                          </p:stCondLst>
                                        </p:cTn>
                                        <p:tgtEl>
                                          <p:spTgt spid="4">
                                            <p:txEl>
                                              <p:pRg st="12" end="12"/>
                                            </p:txEl>
                                          </p:spTgt>
                                        </p:tgtEl>
                                        <p:attrNameLst>
                                          <p:attrName>style.visibility</p:attrName>
                                        </p:attrNameLst>
                                      </p:cBhvr>
                                      <p:to>
                                        <p:strVal val="visible"/>
                                      </p:to>
                                    </p:set>
                                    <p:anim calcmode="discrete" valueType="clr">
                                      <p:cBhvr override="childStyle">
                                        <p:cTn id="54" dur="80"/>
                                        <p:tgtEl>
                                          <p:spTgt spid="4">
                                            <p:txEl>
                                              <p:pRg st="12" end="1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4">
                                            <p:txEl>
                                              <p:pRg st="12" end="12"/>
                                            </p:txEl>
                                          </p:spTgt>
                                        </p:tgtEl>
                                        <p:attrNameLst>
                                          <p:attrName>fillcolor</p:attrName>
                                        </p:attrNameLst>
                                      </p:cBhvr>
                                      <p:tavLst>
                                        <p:tav tm="0">
                                          <p:val>
                                            <p:clrVal>
                                              <a:schemeClr val="accent2"/>
                                            </p:clrVal>
                                          </p:val>
                                        </p:tav>
                                        <p:tav tm="50000">
                                          <p:val>
                                            <p:clrVal>
                                              <a:schemeClr val="hlink"/>
                                            </p:clrVal>
                                          </p:val>
                                        </p:tav>
                                      </p:tavLst>
                                    </p:anim>
                                    <p:set>
                                      <p:cBhvr>
                                        <p:cTn id="56" dur="80"/>
                                        <p:tgtEl>
                                          <p:spTgt spid="4">
                                            <p:txEl>
                                              <p:pRg st="12" end="12"/>
                                            </p:txEl>
                                          </p:spTgt>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27" presetClass="entr" presetSubtype="0" fill="hold" nodeType="clickEffect">
                                  <p:stCondLst>
                                    <p:cond delay="0"/>
                                  </p:stCondLst>
                                  <p:iterate type="lt">
                                    <p:tmPct val="50000"/>
                                  </p:iterate>
                                  <p:childTnLst>
                                    <p:set>
                                      <p:cBhvr>
                                        <p:cTn id="60" dur="1" fill="hold">
                                          <p:stCondLst>
                                            <p:cond delay="0"/>
                                          </p:stCondLst>
                                        </p:cTn>
                                        <p:tgtEl>
                                          <p:spTgt spid="4">
                                            <p:txEl>
                                              <p:pRg st="13" end="13"/>
                                            </p:txEl>
                                          </p:spTgt>
                                        </p:tgtEl>
                                        <p:attrNameLst>
                                          <p:attrName>style.visibility</p:attrName>
                                        </p:attrNameLst>
                                      </p:cBhvr>
                                      <p:to>
                                        <p:strVal val="visible"/>
                                      </p:to>
                                    </p:set>
                                    <p:anim calcmode="discrete" valueType="clr">
                                      <p:cBhvr override="childStyle">
                                        <p:cTn id="61" dur="80"/>
                                        <p:tgtEl>
                                          <p:spTgt spid="4">
                                            <p:txEl>
                                              <p:pRg st="13" end="1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4">
                                            <p:txEl>
                                              <p:pRg st="13" end="13"/>
                                            </p:txEl>
                                          </p:spTgt>
                                        </p:tgtEl>
                                        <p:attrNameLst>
                                          <p:attrName>fillcolor</p:attrName>
                                        </p:attrNameLst>
                                      </p:cBhvr>
                                      <p:tavLst>
                                        <p:tav tm="0">
                                          <p:val>
                                            <p:clrVal>
                                              <a:schemeClr val="accent2"/>
                                            </p:clrVal>
                                          </p:val>
                                        </p:tav>
                                        <p:tav tm="50000">
                                          <p:val>
                                            <p:clrVal>
                                              <a:schemeClr val="hlink"/>
                                            </p:clrVal>
                                          </p:val>
                                        </p:tav>
                                      </p:tavLst>
                                    </p:anim>
                                    <p:set>
                                      <p:cBhvr>
                                        <p:cTn id="63" dur="80"/>
                                        <p:tgtEl>
                                          <p:spTgt spid="4">
                                            <p:txEl>
                                              <p:pRg st="13" end="13"/>
                                            </p:txEl>
                                          </p:spTgt>
                                        </p:tgtEl>
                                        <p:attrNameLst>
                                          <p:attrName>fill.type</p:attrName>
                                        </p:attrNameLst>
                                      </p:cBhvr>
                                      <p:to>
                                        <p:strVal val="solid"/>
                                      </p:to>
                                    </p:set>
                                  </p:childTnLst>
                                </p:cTn>
                              </p:par>
                            </p:childTnLst>
                          </p:cTn>
                        </p:par>
                      </p:childTnLst>
                    </p:cTn>
                  </p:par>
                  <p:par>
                    <p:cTn id="64" fill="hold">
                      <p:stCondLst>
                        <p:cond delay="indefinite"/>
                      </p:stCondLst>
                      <p:childTnLst>
                        <p:par>
                          <p:cTn id="65" fill="hold">
                            <p:stCondLst>
                              <p:cond delay="0"/>
                            </p:stCondLst>
                            <p:childTnLst>
                              <p:par>
                                <p:cTn id="66" presetID="27" presetClass="entr" presetSubtype="0" fill="hold" nodeType="clickEffect">
                                  <p:stCondLst>
                                    <p:cond delay="0"/>
                                  </p:stCondLst>
                                  <p:iterate type="lt">
                                    <p:tmPct val="50000"/>
                                  </p:iterate>
                                  <p:childTnLst>
                                    <p:set>
                                      <p:cBhvr>
                                        <p:cTn id="67" dur="1" fill="hold">
                                          <p:stCondLst>
                                            <p:cond delay="0"/>
                                          </p:stCondLst>
                                        </p:cTn>
                                        <p:tgtEl>
                                          <p:spTgt spid="4">
                                            <p:txEl>
                                              <p:pRg st="14" end="14"/>
                                            </p:txEl>
                                          </p:spTgt>
                                        </p:tgtEl>
                                        <p:attrNameLst>
                                          <p:attrName>style.visibility</p:attrName>
                                        </p:attrNameLst>
                                      </p:cBhvr>
                                      <p:to>
                                        <p:strVal val="visible"/>
                                      </p:to>
                                    </p:set>
                                    <p:anim calcmode="discrete" valueType="clr">
                                      <p:cBhvr override="childStyle">
                                        <p:cTn id="68" dur="80"/>
                                        <p:tgtEl>
                                          <p:spTgt spid="4">
                                            <p:txEl>
                                              <p:pRg st="14" end="1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4">
                                            <p:txEl>
                                              <p:pRg st="14" end="14"/>
                                            </p:txEl>
                                          </p:spTgt>
                                        </p:tgtEl>
                                        <p:attrNameLst>
                                          <p:attrName>fillcolor</p:attrName>
                                        </p:attrNameLst>
                                      </p:cBhvr>
                                      <p:tavLst>
                                        <p:tav tm="0">
                                          <p:val>
                                            <p:clrVal>
                                              <a:schemeClr val="accent2"/>
                                            </p:clrVal>
                                          </p:val>
                                        </p:tav>
                                        <p:tav tm="50000">
                                          <p:val>
                                            <p:clrVal>
                                              <a:schemeClr val="hlink"/>
                                            </p:clrVal>
                                          </p:val>
                                        </p:tav>
                                      </p:tavLst>
                                    </p:anim>
                                    <p:set>
                                      <p:cBhvr>
                                        <p:cTn id="70" dur="80"/>
                                        <p:tgtEl>
                                          <p:spTgt spid="4">
                                            <p:txEl>
                                              <p:pRg st="14" end="14"/>
                                            </p:txEl>
                                          </p:spTgt>
                                        </p:tgtEl>
                                        <p:attrNameLst>
                                          <p:attrName>fill.type</p:attrName>
                                        </p:attrNameLst>
                                      </p:cBhvr>
                                      <p:to>
                                        <p:strVal val="solid"/>
                                      </p:to>
                                    </p:se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4">
                                            <p:txEl>
                                              <p:pRg st="7" end="7"/>
                                            </p:txEl>
                                          </p:spTgt>
                                        </p:tgtEl>
                                        <p:attrNameLst>
                                          <p:attrName>style.visibility</p:attrName>
                                        </p:attrNameLst>
                                      </p:cBhvr>
                                      <p:to>
                                        <p:strVal val="visible"/>
                                      </p:to>
                                    </p:set>
                                    <p:animEffect transition="in" filter="barn(inVertical)">
                                      <p:cBhvr>
                                        <p:cTn id="7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txBox="1">
                <a:spLocks noChangeArrowheads="1"/>
              </p:cNvSpPr>
              <p:nvPr/>
            </p:nvSpPr>
            <p:spPr>
              <a:xfrm>
                <a:off x="1847528" y="260648"/>
                <a:ext cx="8640960" cy="6336704"/>
              </a:xfrm>
              <a:prstGeom prst="rect">
                <a:avLst/>
              </a:prstGeom>
            </p:spPr>
            <p:txBody>
              <a:bodyPr vert="horz" lIns="7200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nSpc>
                    <a:spcPct val="90000"/>
                  </a:lnSpc>
                  <a:buNone/>
                </a:pPr>
                <a14:m>
                  <m:oMathPara xmlns:m="http://schemas.openxmlformats.org/officeDocument/2006/math">
                    <m:oMathParaPr>
                      <m:jc m:val="centerGroup"/>
                    </m:oMathParaPr>
                    <m:oMath xmlns:m="http://schemas.openxmlformats.org/officeDocument/2006/math">
                      <m:r>
                        <a:rPr lang="en-US" sz="3200" b="1" i="1">
                          <a:solidFill>
                            <a:srgbClr val="FFC000"/>
                          </a:solidFill>
                          <a:latin typeface="Cambria Math"/>
                          <a:ea typeface="Cambria Math"/>
                          <a:cs typeface="Times New Roman" pitchFamily="18" charset="0"/>
                        </a:rPr>
                        <m:t>∴</m:t>
                      </m:r>
                      <m:r>
                        <a:rPr lang="en-ZA" sz="3200" b="1" i="1">
                          <a:solidFill>
                            <a:srgbClr val="FFC000"/>
                          </a:solidFill>
                          <a:latin typeface="Cambria Math"/>
                          <a:ea typeface="Cambria Math"/>
                          <a:cs typeface="Times New Roman" pitchFamily="18" charset="0"/>
                        </a:rPr>
                        <m:t>𝑺𝒆𝒒𝒖𝒆𝒏𝒄𝒆</m:t>
                      </m:r>
                      <m:r>
                        <a:rPr lang="en-ZA" sz="3200" b="1" i="1">
                          <a:solidFill>
                            <a:srgbClr val="FFC000"/>
                          </a:solidFill>
                          <a:latin typeface="Cambria Math"/>
                          <a:ea typeface="Cambria Math"/>
                          <a:cs typeface="Times New Roman" pitchFamily="18" charset="0"/>
                        </a:rPr>
                        <m:t>:  </m:t>
                      </m:r>
                      <m:r>
                        <a:rPr lang="en-ZA" sz="3200" b="1" i="1">
                          <a:solidFill>
                            <a:srgbClr val="FFC000"/>
                          </a:solidFill>
                          <a:latin typeface="Cambria Math"/>
                          <a:ea typeface="Cambria Math"/>
                          <a:cs typeface="Times New Roman" pitchFamily="18" charset="0"/>
                        </a:rPr>
                        <m:t>𝟏</m:t>
                      </m:r>
                      <m:r>
                        <a:rPr lang="en-ZA" sz="3200" b="1" i="1">
                          <a:solidFill>
                            <a:srgbClr val="FFC000"/>
                          </a:solidFill>
                          <a:latin typeface="Cambria Math"/>
                          <a:ea typeface="Cambria Math"/>
                          <a:cs typeface="Times New Roman" pitchFamily="18" charset="0"/>
                        </a:rPr>
                        <m:t>; </m:t>
                      </m:r>
                      <m:f>
                        <m:fPr>
                          <m:ctrlPr>
                            <a:rPr lang="en-ZA" sz="3200" b="1" i="1">
                              <a:solidFill>
                                <a:srgbClr val="FFC000"/>
                              </a:solidFill>
                              <a:latin typeface="Cambria Math" panose="02040503050406030204" pitchFamily="18" charset="0"/>
                              <a:ea typeface="Cambria Math"/>
                              <a:cs typeface="Times New Roman" pitchFamily="18" charset="0"/>
                            </a:rPr>
                          </m:ctrlPr>
                        </m:fPr>
                        <m:num>
                          <m:r>
                            <a:rPr lang="en-ZA" sz="3200" b="1" i="1">
                              <a:solidFill>
                                <a:srgbClr val="FFC000"/>
                              </a:solidFill>
                              <a:latin typeface="Cambria Math"/>
                              <a:ea typeface="Cambria Math"/>
                              <a:cs typeface="Times New Roman" pitchFamily="18" charset="0"/>
                            </a:rPr>
                            <m:t>𝟏</m:t>
                          </m:r>
                        </m:num>
                        <m:den>
                          <m:r>
                            <a:rPr lang="en-ZA" sz="3200" b="1" i="1">
                              <a:solidFill>
                                <a:srgbClr val="FFC000"/>
                              </a:solidFill>
                              <a:latin typeface="Cambria Math"/>
                              <a:ea typeface="Cambria Math"/>
                              <a:cs typeface="Times New Roman" pitchFamily="18" charset="0"/>
                            </a:rPr>
                            <m:t>𝟐</m:t>
                          </m:r>
                        </m:den>
                      </m:f>
                      <m:r>
                        <a:rPr lang="en-ZA" sz="3200" b="1" i="1">
                          <a:solidFill>
                            <a:srgbClr val="FFC000"/>
                          </a:solidFill>
                          <a:latin typeface="Cambria Math"/>
                          <a:ea typeface="Cambria Math"/>
                          <a:cs typeface="Times New Roman" pitchFamily="18" charset="0"/>
                        </a:rPr>
                        <m:t>; </m:t>
                      </m:r>
                      <m:f>
                        <m:fPr>
                          <m:ctrlPr>
                            <a:rPr lang="en-ZA" sz="3200" b="1" i="1">
                              <a:solidFill>
                                <a:srgbClr val="FFC000"/>
                              </a:solidFill>
                              <a:latin typeface="Cambria Math" panose="02040503050406030204" pitchFamily="18" charset="0"/>
                              <a:ea typeface="Cambria Math"/>
                              <a:cs typeface="Times New Roman" pitchFamily="18" charset="0"/>
                            </a:rPr>
                          </m:ctrlPr>
                        </m:fPr>
                        <m:num>
                          <m:r>
                            <a:rPr lang="en-ZA" sz="3200" b="1" i="1">
                              <a:solidFill>
                                <a:srgbClr val="FFC000"/>
                              </a:solidFill>
                              <a:latin typeface="Cambria Math"/>
                              <a:ea typeface="Cambria Math"/>
                              <a:cs typeface="Times New Roman" pitchFamily="18" charset="0"/>
                            </a:rPr>
                            <m:t>𝟏</m:t>
                          </m:r>
                        </m:num>
                        <m:den>
                          <m:r>
                            <a:rPr lang="en-ZA" sz="3200" b="1" i="1">
                              <a:solidFill>
                                <a:srgbClr val="FFC000"/>
                              </a:solidFill>
                              <a:latin typeface="Cambria Math"/>
                              <a:ea typeface="Cambria Math"/>
                              <a:cs typeface="Times New Roman" pitchFamily="18" charset="0"/>
                            </a:rPr>
                            <m:t>𝟒</m:t>
                          </m:r>
                        </m:den>
                      </m:f>
                      <m:r>
                        <a:rPr lang="en-ZA" sz="3200" b="1" i="1">
                          <a:solidFill>
                            <a:srgbClr val="FFC000"/>
                          </a:solidFill>
                          <a:latin typeface="Cambria Math"/>
                          <a:ea typeface="Cambria Math"/>
                          <a:cs typeface="Times New Roman" pitchFamily="18" charset="0"/>
                        </a:rPr>
                        <m:t>;  …</m:t>
                      </m:r>
                    </m:oMath>
                  </m:oMathPara>
                </a14:m>
                <a:endParaRPr lang="en-US" sz="3200" b="1" dirty="0">
                  <a:solidFill>
                    <a:srgbClr val="FFC000"/>
                  </a:solidFill>
                  <a:latin typeface="Times New Roman" pitchFamily="18" charset="0"/>
                  <a:cs typeface="Times New Roman" pitchFamily="18" charset="0"/>
                </a:endParaRPr>
              </a:p>
              <a:p>
                <a:pPr marL="0" indent="0">
                  <a:lnSpc>
                    <a:spcPct val="90000"/>
                  </a:lnSpc>
                  <a:buNone/>
                </a:pPr>
                <a:endParaRPr lang="en-US" sz="800" dirty="0">
                  <a:solidFill>
                    <a:srgbClr val="FFFF00"/>
                  </a:solidFill>
                  <a:latin typeface="Times New Roman" pitchFamily="18" charset="0"/>
                  <a:cs typeface="Times New Roman" pitchFamily="18" charset="0"/>
                </a:endParaRPr>
              </a:p>
              <a:p>
                <a:pPr marL="0" indent="0">
                  <a:lnSpc>
                    <a:spcPct val="90000"/>
                  </a:lnSpc>
                  <a:buNone/>
                </a:pPr>
                <a:endParaRPr lang="en-US" sz="800" dirty="0">
                  <a:solidFill>
                    <a:srgbClr val="FFFF00"/>
                  </a:solidFill>
                  <a:latin typeface="Times New Roman" pitchFamily="18" charset="0"/>
                  <a:cs typeface="Times New Roman" pitchFamily="18" charset="0"/>
                </a:endParaRPr>
              </a:p>
              <a:p>
                <a:pPr>
                  <a:lnSpc>
                    <a:spcPct val="90000"/>
                  </a:lnSpc>
                  <a:buFontTx/>
                  <a:buNone/>
                </a:pPr>
                <a:r>
                  <a:rPr lang="en-US" sz="3200" b="1" dirty="0">
                    <a:solidFill>
                      <a:schemeClr val="tx1"/>
                    </a:solidFill>
                    <a:latin typeface="Times New Roman" pitchFamily="18" charset="0"/>
                    <a:cs typeface="Times New Roman" pitchFamily="18" charset="0"/>
                  </a:rPr>
                  <a:t>i.e. a = 1;    n = 12;     r = ½     and   </a:t>
                </a:r>
                <a14:m>
                  <m:oMath xmlns:m="http://schemas.openxmlformats.org/officeDocument/2006/math">
                    <m:sSub>
                      <m:sSubPr>
                        <m:ctrlPr>
                          <a:rPr lang="en-US" sz="3200" b="1" i="1">
                            <a:solidFill>
                              <a:schemeClr val="tx1"/>
                            </a:solidFill>
                            <a:latin typeface="Cambria Math" panose="02040503050406030204" pitchFamily="18" charset="0"/>
                            <a:cs typeface="Times New Roman" pitchFamily="18" charset="0"/>
                          </a:rPr>
                        </m:ctrlPr>
                      </m:sSubPr>
                      <m:e>
                        <m:r>
                          <a:rPr lang="en-ZA" sz="3200" b="1" i="1">
                            <a:solidFill>
                              <a:schemeClr val="tx1"/>
                            </a:solidFill>
                            <a:latin typeface="Cambria Math"/>
                            <a:cs typeface="Times New Roman" pitchFamily="18" charset="0"/>
                          </a:rPr>
                          <m:t>𝑺</m:t>
                        </m:r>
                      </m:e>
                      <m:sub>
                        <m:r>
                          <a:rPr lang="en-ZA" sz="3200" b="1" i="1">
                            <a:solidFill>
                              <a:schemeClr val="tx1"/>
                            </a:solidFill>
                            <a:latin typeface="Cambria Math"/>
                            <a:cs typeface="Times New Roman" pitchFamily="18" charset="0"/>
                          </a:rPr>
                          <m:t>𝟏𝟐</m:t>
                        </m:r>
                      </m:sub>
                    </m:sSub>
                    <m:r>
                      <a:rPr lang="en-ZA" sz="3200" b="1" i="1">
                        <a:solidFill>
                          <a:schemeClr val="tx1"/>
                        </a:solidFill>
                        <a:latin typeface="Cambria Math"/>
                        <a:cs typeface="Times New Roman" pitchFamily="18" charset="0"/>
                      </a:rPr>
                      <m:t>=?</m:t>
                    </m:r>
                  </m:oMath>
                </a14:m>
                <a:endParaRPr lang="en-US" sz="3200" b="1" dirty="0">
                  <a:solidFill>
                    <a:schemeClr val="tx1"/>
                  </a:solidFill>
                  <a:latin typeface="Times New Roman" pitchFamily="18" charset="0"/>
                  <a:cs typeface="Times New Roman" pitchFamily="18" charset="0"/>
                </a:endParaRPr>
              </a:p>
              <a:p>
                <a:pPr>
                  <a:lnSpc>
                    <a:spcPct val="90000"/>
                  </a:lnSpc>
                  <a:buFontTx/>
                  <a:buNone/>
                </a:pPr>
                <a:endParaRPr lang="en-US" sz="3200" b="1" dirty="0">
                  <a:solidFill>
                    <a:schemeClr val="tx1"/>
                  </a:solidFill>
                  <a:latin typeface="Times New Roman" pitchFamily="18" charset="0"/>
                  <a:cs typeface="Times New Roman" pitchFamily="18" charset="0"/>
                </a:endParaRPr>
              </a:p>
              <a:p>
                <a:pPr>
                  <a:lnSpc>
                    <a:spcPct val="90000"/>
                  </a:lnSpc>
                  <a:buFontTx/>
                  <a:buNone/>
                </a:pPr>
                <a:endParaRPr lang="en-US" sz="800" b="1" dirty="0">
                  <a:solidFill>
                    <a:schemeClr val="tx1"/>
                  </a:solidFill>
                  <a:latin typeface="Times New Roman" pitchFamily="18" charset="0"/>
                  <a:cs typeface="Times New Roman" pitchFamily="18" charset="0"/>
                </a:endParaRPr>
              </a:p>
              <a:p>
                <a:pPr>
                  <a:buNone/>
                </a:pPr>
                <a14:m>
                  <m:oMathPara xmlns:m="http://schemas.openxmlformats.org/officeDocument/2006/math">
                    <m:oMathParaPr>
                      <m:jc m:val="left"/>
                    </m:oMathParaPr>
                    <m:oMath xmlns:m="http://schemas.openxmlformats.org/officeDocument/2006/math">
                      <m:sSub>
                        <m:sSubPr>
                          <m:ctrlPr>
                            <a:rPr lang="en-ZA" sz="3200" b="1" i="1" dirty="0">
                              <a:solidFill>
                                <a:srgbClr val="66FF33"/>
                              </a:solidFill>
                              <a:latin typeface="Cambria Math" panose="02040503050406030204" pitchFamily="18" charset="0"/>
                            </a:rPr>
                          </m:ctrlPr>
                        </m:sSubPr>
                        <m:e>
                          <m:r>
                            <a:rPr lang="en-ZA" sz="3200" b="1" i="1" dirty="0">
                              <a:solidFill>
                                <a:srgbClr val="66FF33"/>
                              </a:solidFill>
                              <a:latin typeface="Cambria Math"/>
                            </a:rPr>
                            <m:t>𝑺</m:t>
                          </m:r>
                        </m:e>
                        <m:sub>
                          <m:r>
                            <a:rPr lang="en-ZA" sz="3200" b="1" i="1" dirty="0">
                              <a:solidFill>
                                <a:srgbClr val="66FF33"/>
                              </a:solidFill>
                              <a:latin typeface="Cambria Math"/>
                            </a:rPr>
                            <m:t>𝒏</m:t>
                          </m:r>
                        </m:sub>
                      </m:sSub>
                      <m:r>
                        <a:rPr lang="en-ZA" sz="3200" b="1" i="1" dirty="0">
                          <a:solidFill>
                            <a:srgbClr val="66FF33"/>
                          </a:solidFill>
                          <a:latin typeface="Cambria Math"/>
                        </a:rPr>
                        <m:t>   = </m:t>
                      </m:r>
                      <m:f>
                        <m:fPr>
                          <m:ctrlPr>
                            <a:rPr lang="en-ZA" sz="3200" b="1" i="1" dirty="0">
                              <a:solidFill>
                                <a:srgbClr val="66FF33"/>
                              </a:solidFill>
                              <a:latin typeface="Cambria Math" panose="02040503050406030204" pitchFamily="18" charset="0"/>
                            </a:rPr>
                          </m:ctrlPr>
                        </m:fPr>
                        <m:num>
                          <m:r>
                            <a:rPr lang="en-ZA" sz="3200" b="1" i="1" dirty="0">
                              <a:solidFill>
                                <a:srgbClr val="66FF33"/>
                              </a:solidFill>
                              <a:latin typeface="Cambria Math"/>
                            </a:rPr>
                            <m:t>𝒂</m:t>
                          </m:r>
                          <m:r>
                            <a:rPr lang="en-ZA" sz="3200" b="1" i="1" dirty="0">
                              <a:solidFill>
                                <a:srgbClr val="66FF33"/>
                              </a:solidFill>
                              <a:latin typeface="Cambria Math"/>
                            </a:rPr>
                            <m:t>(</m:t>
                          </m:r>
                          <m:sSup>
                            <m:sSupPr>
                              <m:ctrlPr>
                                <a:rPr lang="en-ZA" sz="3200" b="1" i="1" dirty="0">
                                  <a:solidFill>
                                    <a:srgbClr val="66FF33"/>
                                  </a:solidFill>
                                  <a:latin typeface="Cambria Math" panose="02040503050406030204" pitchFamily="18" charset="0"/>
                                </a:rPr>
                              </m:ctrlPr>
                            </m:sSupPr>
                            <m:e>
                              <m:r>
                                <a:rPr lang="en-ZA" sz="3200" b="1" i="1" dirty="0">
                                  <a:solidFill>
                                    <a:srgbClr val="66FF33"/>
                                  </a:solidFill>
                                  <a:latin typeface="Cambria Math"/>
                                </a:rPr>
                                <m:t>𝒓</m:t>
                              </m:r>
                            </m:e>
                            <m:sup>
                              <m:r>
                                <a:rPr lang="en-ZA" sz="3200" b="1" i="1" dirty="0">
                                  <a:solidFill>
                                    <a:srgbClr val="66FF33"/>
                                  </a:solidFill>
                                  <a:latin typeface="Cambria Math"/>
                                </a:rPr>
                                <m:t>𝒏</m:t>
                              </m:r>
                            </m:sup>
                          </m:sSup>
                          <m:r>
                            <a:rPr lang="en-ZA" sz="3200" b="1" i="1" dirty="0">
                              <a:solidFill>
                                <a:srgbClr val="66FF33"/>
                              </a:solidFill>
                              <a:latin typeface="Cambria Math"/>
                            </a:rPr>
                            <m:t>−</m:t>
                          </m:r>
                          <m:r>
                            <a:rPr lang="en-ZA" sz="3200" b="1" i="1" dirty="0">
                              <a:solidFill>
                                <a:srgbClr val="66FF33"/>
                              </a:solidFill>
                              <a:latin typeface="Cambria Math"/>
                            </a:rPr>
                            <m:t>𝟏</m:t>
                          </m:r>
                          <m:r>
                            <a:rPr lang="en-ZA" sz="3200" b="1" i="1" dirty="0">
                              <a:solidFill>
                                <a:srgbClr val="66FF33"/>
                              </a:solidFill>
                              <a:latin typeface="Cambria Math"/>
                            </a:rPr>
                            <m:t>)</m:t>
                          </m:r>
                        </m:num>
                        <m:den>
                          <m:r>
                            <a:rPr lang="en-ZA" sz="3200" b="1" i="1" dirty="0">
                              <a:solidFill>
                                <a:srgbClr val="66FF33"/>
                              </a:solidFill>
                              <a:latin typeface="Cambria Math"/>
                            </a:rPr>
                            <m:t>𝒓</m:t>
                          </m:r>
                          <m:r>
                            <a:rPr lang="en-ZA" sz="3200" b="1" i="1" dirty="0">
                              <a:solidFill>
                                <a:srgbClr val="66FF33"/>
                              </a:solidFill>
                              <a:latin typeface="Cambria Math"/>
                            </a:rPr>
                            <m:t>−</m:t>
                          </m:r>
                          <m:r>
                            <a:rPr lang="en-ZA" sz="3200" b="1" i="1" dirty="0">
                              <a:solidFill>
                                <a:srgbClr val="66FF33"/>
                              </a:solidFill>
                              <a:latin typeface="Cambria Math"/>
                            </a:rPr>
                            <m:t>𝟏</m:t>
                          </m:r>
                        </m:den>
                      </m:f>
                    </m:oMath>
                  </m:oMathPara>
                </a14:m>
                <a:endParaRPr lang="en-ZA" sz="3200" b="1" i="1" dirty="0">
                  <a:solidFill>
                    <a:srgbClr val="66FF33"/>
                  </a:solidFill>
                  <a:latin typeface="Times New Roman" pitchFamily="18" charset="0"/>
                  <a:cs typeface="Times New Roman" pitchFamily="18" charset="0"/>
                </a:endParaRPr>
              </a:p>
              <a:p>
                <a:pPr>
                  <a:buNone/>
                </a:pPr>
                <a14:m>
                  <m:oMath xmlns:m="http://schemas.openxmlformats.org/officeDocument/2006/math">
                    <m:r>
                      <a:rPr lang="en-ZA" sz="3200" b="1" i="1" dirty="0">
                        <a:solidFill>
                          <a:srgbClr val="66FF33"/>
                        </a:solidFill>
                        <a:latin typeface="Cambria Math"/>
                      </a:rPr>
                      <m:t>   </m:t>
                    </m:r>
                    <m:sSub>
                      <m:sSubPr>
                        <m:ctrlPr>
                          <a:rPr lang="en-ZA" sz="3200" b="1" i="1" dirty="0">
                            <a:solidFill>
                              <a:srgbClr val="66FF33"/>
                            </a:solidFill>
                            <a:latin typeface="Cambria Math" panose="02040503050406030204" pitchFamily="18" charset="0"/>
                          </a:rPr>
                        </m:ctrlPr>
                      </m:sSubPr>
                      <m:e>
                        <m:r>
                          <a:rPr lang="en-ZA" sz="3200" b="1" i="1" dirty="0">
                            <a:solidFill>
                              <a:srgbClr val="66FF33"/>
                            </a:solidFill>
                            <a:latin typeface="Cambria Math"/>
                          </a:rPr>
                          <m:t>𝑺</m:t>
                        </m:r>
                      </m:e>
                      <m:sub>
                        <m:r>
                          <a:rPr lang="en-ZA" sz="3200" b="1" i="1" dirty="0">
                            <a:solidFill>
                              <a:srgbClr val="66FF33"/>
                            </a:solidFill>
                            <a:latin typeface="Cambria Math"/>
                          </a:rPr>
                          <m:t>𝟏𝟐</m:t>
                        </m:r>
                      </m:sub>
                    </m:sSub>
                    <m:r>
                      <a:rPr lang="en-ZA" sz="3200" b="1" i="1" dirty="0">
                        <a:solidFill>
                          <a:srgbClr val="66FF33"/>
                        </a:solidFill>
                        <a:latin typeface="Cambria Math"/>
                      </a:rPr>
                      <m:t> = </m:t>
                    </m:r>
                    <m:f>
                      <m:fPr>
                        <m:ctrlPr>
                          <a:rPr lang="en-ZA" sz="3200" b="1" i="1" dirty="0">
                            <a:solidFill>
                              <a:srgbClr val="66FF33"/>
                            </a:solidFill>
                            <a:latin typeface="Cambria Math" panose="02040503050406030204" pitchFamily="18" charset="0"/>
                          </a:rPr>
                        </m:ctrlPr>
                      </m:fPr>
                      <m:num>
                        <m:d>
                          <m:dPr>
                            <m:ctrlPr>
                              <a:rPr lang="en-ZA" sz="3200" b="1" i="1" dirty="0">
                                <a:solidFill>
                                  <a:srgbClr val="66FF33"/>
                                </a:solidFill>
                                <a:latin typeface="Cambria Math" panose="02040503050406030204" pitchFamily="18" charset="0"/>
                              </a:rPr>
                            </m:ctrlPr>
                          </m:dPr>
                          <m:e>
                            <m:r>
                              <a:rPr lang="en-ZA" sz="3200" b="1" i="1" dirty="0">
                                <a:solidFill>
                                  <a:srgbClr val="66FF33"/>
                                </a:solidFill>
                                <a:latin typeface="Cambria Math"/>
                              </a:rPr>
                              <m:t>𝟏</m:t>
                            </m:r>
                          </m:e>
                        </m:d>
                        <m:r>
                          <a:rPr lang="en-ZA" sz="3200" b="1" i="1" dirty="0">
                            <a:solidFill>
                              <a:srgbClr val="66FF33"/>
                            </a:solidFill>
                            <a:latin typeface="Cambria Math"/>
                          </a:rPr>
                          <m:t>[</m:t>
                        </m:r>
                        <m:d>
                          <m:dPr>
                            <m:ctrlPr>
                              <a:rPr lang="en-ZA" sz="3200" b="1" i="1" dirty="0">
                                <a:solidFill>
                                  <a:srgbClr val="66FF33"/>
                                </a:solidFill>
                                <a:latin typeface="Cambria Math" panose="02040503050406030204" pitchFamily="18" charset="0"/>
                              </a:rPr>
                            </m:ctrlPr>
                          </m:dPr>
                          <m:e>
                            <m:sSup>
                              <m:sSupPr>
                                <m:ctrlPr>
                                  <a:rPr lang="en-ZA" sz="3200" b="1" i="1" dirty="0">
                                    <a:solidFill>
                                      <a:srgbClr val="66FF33"/>
                                    </a:solidFill>
                                    <a:latin typeface="Cambria Math" panose="02040503050406030204" pitchFamily="18" charset="0"/>
                                  </a:rPr>
                                </m:ctrlPr>
                              </m:sSupPr>
                              <m:e>
                                <m:f>
                                  <m:fPr>
                                    <m:ctrlPr>
                                      <a:rPr lang="en-ZA" sz="3200" b="1" i="1" dirty="0">
                                        <a:solidFill>
                                          <a:srgbClr val="66FF33"/>
                                        </a:solidFill>
                                        <a:latin typeface="Cambria Math" panose="02040503050406030204" pitchFamily="18" charset="0"/>
                                      </a:rPr>
                                    </m:ctrlPr>
                                  </m:fPr>
                                  <m:num>
                                    <m:r>
                                      <a:rPr lang="en-ZA" sz="3200" b="1" i="1" dirty="0">
                                        <a:solidFill>
                                          <a:srgbClr val="66FF33"/>
                                        </a:solidFill>
                                        <a:latin typeface="Cambria Math"/>
                                      </a:rPr>
                                      <m:t>𝟏</m:t>
                                    </m:r>
                                  </m:num>
                                  <m:den>
                                    <m:r>
                                      <a:rPr lang="en-ZA" sz="3200" b="1" i="1" dirty="0">
                                        <a:solidFill>
                                          <a:srgbClr val="66FF33"/>
                                        </a:solidFill>
                                        <a:latin typeface="Cambria Math"/>
                                      </a:rPr>
                                      <m:t>𝟐</m:t>
                                    </m:r>
                                  </m:den>
                                </m:f>
                                <m:r>
                                  <a:rPr lang="en-ZA" sz="3200" b="1" i="1" dirty="0">
                                    <a:solidFill>
                                      <a:srgbClr val="66FF33"/>
                                    </a:solidFill>
                                    <a:latin typeface="Cambria Math"/>
                                  </a:rPr>
                                  <m:t>)</m:t>
                                </m:r>
                              </m:e>
                              <m:sup>
                                <m:r>
                                  <a:rPr lang="en-ZA" sz="3200" b="1" i="1" dirty="0">
                                    <a:solidFill>
                                      <a:srgbClr val="66FF33"/>
                                    </a:solidFill>
                                    <a:latin typeface="Cambria Math"/>
                                  </a:rPr>
                                  <m:t>𝟏𝟐</m:t>
                                </m:r>
                              </m:sup>
                            </m:sSup>
                            <m:r>
                              <a:rPr lang="en-ZA" sz="3200" b="1" i="1" dirty="0">
                                <a:solidFill>
                                  <a:srgbClr val="66FF33"/>
                                </a:solidFill>
                                <a:latin typeface="Cambria Math"/>
                              </a:rPr>
                              <m:t>−</m:t>
                            </m:r>
                            <m:r>
                              <a:rPr lang="en-ZA" sz="3200" b="1" i="1" dirty="0">
                                <a:solidFill>
                                  <a:srgbClr val="66FF33"/>
                                </a:solidFill>
                                <a:latin typeface="Cambria Math"/>
                              </a:rPr>
                              <m:t>𝟏</m:t>
                            </m:r>
                          </m:e>
                        </m:d>
                        <m:r>
                          <a:rPr lang="en-ZA" sz="3200" b="1" i="1" dirty="0">
                            <a:solidFill>
                              <a:srgbClr val="66FF33"/>
                            </a:solidFill>
                            <a:latin typeface="Cambria Math"/>
                          </a:rPr>
                          <m:t>]</m:t>
                        </m:r>
                      </m:num>
                      <m:den>
                        <m:r>
                          <a:rPr lang="en-ZA" sz="3200" b="1" i="1" dirty="0">
                            <a:solidFill>
                              <a:srgbClr val="66FF33"/>
                            </a:solidFill>
                            <a:latin typeface="Cambria Math"/>
                          </a:rPr>
                          <m:t>(</m:t>
                        </m:r>
                        <m:f>
                          <m:fPr>
                            <m:ctrlPr>
                              <a:rPr lang="en-ZA" sz="3200" b="1" i="1" dirty="0">
                                <a:solidFill>
                                  <a:srgbClr val="66FF33"/>
                                </a:solidFill>
                                <a:latin typeface="Cambria Math" panose="02040503050406030204" pitchFamily="18" charset="0"/>
                              </a:rPr>
                            </m:ctrlPr>
                          </m:fPr>
                          <m:num>
                            <m:r>
                              <a:rPr lang="en-ZA" sz="3200" b="1" i="1" dirty="0">
                                <a:solidFill>
                                  <a:srgbClr val="66FF33"/>
                                </a:solidFill>
                                <a:latin typeface="Cambria Math"/>
                              </a:rPr>
                              <m:t>𝟏</m:t>
                            </m:r>
                          </m:num>
                          <m:den>
                            <m:r>
                              <a:rPr lang="en-ZA" sz="3200" b="1" i="1" dirty="0">
                                <a:solidFill>
                                  <a:srgbClr val="66FF33"/>
                                </a:solidFill>
                                <a:latin typeface="Cambria Math"/>
                              </a:rPr>
                              <m:t>𝟐</m:t>
                            </m:r>
                          </m:den>
                        </m:f>
                        <m:r>
                          <a:rPr lang="en-ZA" sz="3200" b="1" i="1" dirty="0">
                            <a:solidFill>
                              <a:srgbClr val="66FF33"/>
                            </a:solidFill>
                            <a:latin typeface="Cambria Math"/>
                          </a:rPr>
                          <m:t>)−</m:t>
                        </m:r>
                        <m:r>
                          <a:rPr lang="en-ZA" sz="3200" b="1" i="1" dirty="0">
                            <a:solidFill>
                              <a:srgbClr val="66FF33"/>
                            </a:solidFill>
                            <a:latin typeface="Cambria Math"/>
                          </a:rPr>
                          <m:t>𝟏</m:t>
                        </m:r>
                      </m:den>
                    </m:f>
                    <m:r>
                      <a:rPr lang="en-ZA" sz="3200" b="1" i="1" dirty="0">
                        <a:solidFill>
                          <a:srgbClr val="66FF33"/>
                        </a:solidFill>
                        <a:latin typeface="Cambria Math"/>
                      </a:rPr>
                      <m:t> </m:t>
                    </m:r>
                  </m:oMath>
                </a14:m>
                <a:r>
                  <a:rPr lang="en-US" sz="3200" b="1" dirty="0">
                    <a:solidFill>
                      <a:srgbClr val="66FF33"/>
                    </a:solidFill>
                    <a:latin typeface="Times New Roman" pitchFamily="18" charset="0"/>
                    <a:cs typeface="Times New Roman" pitchFamily="18" charset="0"/>
                  </a:rPr>
                  <a:t>	</a:t>
                </a:r>
              </a:p>
              <a:p>
                <a:pPr>
                  <a:buNone/>
                </a:pPr>
                <a:r>
                  <a:rPr lang="en-US" sz="3200" b="1" dirty="0">
                    <a:solidFill>
                      <a:srgbClr val="66FF33"/>
                    </a:solidFill>
                    <a:latin typeface="Times New Roman" pitchFamily="18" charset="0"/>
                    <a:cs typeface="Times New Roman" pitchFamily="18" charset="0"/>
                  </a:rPr>
                  <a:t>          </a:t>
                </a:r>
                <a14:m>
                  <m:oMath xmlns:m="http://schemas.openxmlformats.org/officeDocument/2006/math">
                    <m:r>
                      <a:rPr lang="en-ZA" sz="3200" b="1">
                        <a:solidFill>
                          <a:srgbClr val="66FF33"/>
                        </a:solidFill>
                        <a:latin typeface="Cambria Math"/>
                        <a:cs typeface="Times New Roman" pitchFamily="18" charset="0"/>
                      </a:rPr>
                      <m:t> </m:t>
                    </m:r>
                    <m:r>
                      <a:rPr lang="en-ZA" sz="3200" b="1" i="1">
                        <a:solidFill>
                          <a:srgbClr val="66FF33"/>
                        </a:solidFill>
                        <a:latin typeface="Cambria Math"/>
                        <a:cs typeface="Times New Roman" pitchFamily="18" charset="0"/>
                      </a:rPr>
                      <m:t>=</m:t>
                    </m:r>
                    <m:r>
                      <a:rPr lang="en-ZA" sz="3200" b="1" i="1">
                        <a:solidFill>
                          <a:srgbClr val="66FF33"/>
                        </a:solidFill>
                        <a:latin typeface="Cambria Math"/>
                        <a:cs typeface="Times New Roman" pitchFamily="18" charset="0"/>
                      </a:rPr>
                      <m:t>𝟏</m:t>
                    </m:r>
                    <m:r>
                      <a:rPr lang="en-ZA" sz="3200" b="1" i="1">
                        <a:solidFill>
                          <a:srgbClr val="66FF33"/>
                        </a:solidFill>
                        <a:latin typeface="Cambria Math"/>
                        <a:cs typeface="Times New Roman" pitchFamily="18" charset="0"/>
                      </a:rPr>
                      <m:t>,</m:t>
                    </m:r>
                    <m:r>
                      <a:rPr lang="en-ZA" sz="3200" b="1" i="1">
                        <a:solidFill>
                          <a:srgbClr val="66FF33"/>
                        </a:solidFill>
                        <a:latin typeface="Cambria Math"/>
                        <a:cs typeface="Times New Roman" pitchFamily="18" charset="0"/>
                      </a:rPr>
                      <m:t>𝟗𝟗𝟗</m:t>
                    </m:r>
                    <m:r>
                      <a:rPr lang="en-ZA" sz="3200" b="1" i="1">
                        <a:solidFill>
                          <a:srgbClr val="66FF33"/>
                        </a:solidFill>
                        <a:latin typeface="Cambria Math"/>
                        <a:cs typeface="Times New Roman" pitchFamily="18" charset="0"/>
                      </a:rPr>
                      <m:t>..</m:t>
                    </m:r>
                  </m:oMath>
                </a14:m>
                <a:endParaRPr lang="en-US" sz="3200" b="1" dirty="0">
                  <a:solidFill>
                    <a:srgbClr val="66FF33"/>
                  </a:solidFill>
                  <a:latin typeface="Times New Roman" pitchFamily="18" charset="0"/>
                  <a:cs typeface="Times New Roman" pitchFamily="18" charset="0"/>
                </a:endParaRPr>
              </a:p>
              <a:p>
                <a:pPr>
                  <a:buNone/>
                </a:pPr>
                <a:r>
                  <a:rPr lang="en-US" sz="3200" b="1" dirty="0">
                    <a:solidFill>
                      <a:srgbClr val="66FF33"/>
                    </a:solidFill>
                    <a:latin typeface="Times New Roman" pitchFamily="18" charset="0"/>
                    <a:cs typeface="Times New Roman" pitchFamily="18" charset="0"/>
                  </a:rPr>
                  <a:t>		</a:t>
                </a:r>
                <a14:m>
                  <m:oMath xmlns:m="http://schemas.openxmlformats.org/officeDocument/2006/math">
                    <m:r>
                      <a:rPr lang="en-ZA" sz="3200" b="1" i="1">
                        <a:solidFill>
                          <a:srgbClr val="66FF33"/>
                        </a:solidFill>
                        <a:latin typeface="Cambria Math"/>
                        <a:cs typeface="Times New Roman" pitchFamily="18" charset="0"/>
                      </a:rPr>
                      <m:t>   </m:t>
                    </m:r>
                    <m:r>
                      <a:rPr lang="en-ZA" sz="3200" b="1" i="1">
                        <a:solidFill>
                          <a:srgbClr val="66FF33"/>
                        </a:solidFill>
                        <a:latin typeface="Cambria Math"/>
                        <a:ea typeface="Cambria Math"/>
                        <a:cs typeface="Times New Roman" pitchFamily="18" charset="0"/>
                      </a:rPr>
                      <m:t>≈</m:t>
                    </m:r>
                    <m:r>
                      <a:rPr lang="en-ZA" sz="3200" b="1" i="1">
                        <a:solidFill>
                          <a:srgbClr val="66FF33"/>
                        </a:solidFill>
                        <a:latin typeface="Cambria Math"/>
                        <a:ea typeface="Cambria Math"/>
                        <a:cs typeface="Times New Roman" pitchFamily="18" charset="0"/>
                      </a:rPr>
                      <m:t>𝟐</m:t>
                    </m:r>
                  </m:oMath>
                </a14:m>
                <a:r>
                  <a:rPr lang="en-US" sz="3200" b="1" dirty="0">
                    <a:solidFill>
                      <a:srgbClr val="66FF33"/>
                    </a:solidFill>
                    <a:latin typeface="Times New Roman" pitchFamily="18" charset="0"/>
                    <a:cs typeface="Times New Roman" pitchFamily="18" charset="0"/>
                  </a:rPr>
                  <a:t>	</a:t>
                </a:r>
              </a:p>
            </p:txBody>
          </p:sp>
        </mc:Choice>
        <mc:Fallback xmlns="">
          <p:sp>
            <p:nvSpPr>
              <p:cNvPr id="4" name="Rectangle 3"/>
              <p:cNvSpPr txBox="1">
                <a:spLocks noRot="1" noChangeAspect="1" noMove="1" noResize="1" noEditPoints="1" noAdjustHandles="1" noChangeArrowheads="1" noChangeShapeType="1" noTextEdit="1"/>
              </p:cNvSpPr>
              <p:nvPr/>
            </p:nvSpPr>
            <p:spPr>
              <a:xfrm>
                <a:off x="1847528" y="260648"/>
                <a:ext cx="8640960" cy="6336704"/>
              </a:xfrm>
              <a:prstGeom prst="rect">
                <a:avLst/>
              </a:prstGeom>
              <a:blipFill>
                <a:blip r:embed="rId3"/>
                <a:stretch>
                  <a:fillRect l="-2045"/>
                </a:stretch>
              </a:blipFill>
            </p:spPr>
            <p:txBody>
              <a:bodyPr/>
              <a:lstStyle/>
              <a:p>
                <a:r>
                  <a:rPr lang="en-ZA">
                    <a:noFill/>
                  </a:rPr>
                  <a:t> </a:t>
                </a:r>
              </a:p>
            </p:txBody>
          </p:sp>
        </mc:Fallback>
      </mc:AlternateContent>
    </p:spTree>
    <p:extLst>
      <p:ext uri="{BB962C8B-B14F-4D97-AF65-F5344CB8AC3E}">
        <p14:creationId xmlns:p14="http://schemas.microsoft.com/office/powerpoint/2010/main" val="321478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
                                            <p:txEl>
                                              <p:pRg st="3" end="3"/>
                                            </p:txEl>
                                          </p:spTgt>
                                        </p:tgtEl>
                                        <p:attrNameLst>
                                          <p:attrName>style.visibility</p:attrName>
                                        </p:attrNameLst>
                                      </p:cBhvr>
                                      <p:to>
                                        <p:strVal val="visible"/>
                                      </p:to>
                                    </p:set>
                                    <p:anim calcmode="discrete" valueType="clr">
                                      <p:cBhvr override="childStyle">
                                        <p:cTn id="14" dur="80"/>
                                        <p:tgtEl>
                                          <p:spTgt spid="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xEl>
                                              <p:pRg st="3" end="3"/>
                                            </p:txEl>
                                          </p:spTgt>
                                        </p:tgtEl>
                                        <p:attrNameLst>
                                          <p:attrName>fillcolor</p:attrName>
                                        </p:attrNameLst>
                                      </p:cBhvr>
                                      <p:tavLst>
                                        <p:tav tm="0">
                                          <p:val>
                                            <p:clrVal>
                                              <a:schemeClr val="accent2"/>
                                            </p:clrVal>
                                          </p:val>
                                        </p:tav>
                                        <p:tav tm="50000">
                                          <p:val>
                                            <p:clrVal>
                                              <a:schemeClr val="hlink"/>
                                            </p:clrVal>
                                          </p:val>
                                        </p:tav>
                                      </p:tavLst>
                                    </p:anim>
                                    <p:set>
                                      <p:cBhvr>
                                        <p:cTn id="16" dur="80"/>
                                        <p:tgtEl>
                                          <p:spTgt spid="4">
                                            <p:txEl>
                                              <p:pRg st="3" end="3"/>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additive="base">
                                        <p:cTn id="2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1000"/>
                                        <p:tgtEl>
                                          <p:spTgt spid="4">
                                            <p:txEl>
                                              <p:pRg st="7" end="7"/>
                                            </p:txEl>
                                          </p:spTgt>
                                        </p:tgtEl>
                                      </p:cBhvr>
                                    </p:animEffect>
                                    <p:anim calcmode="lin" valueType="num">
                                      <p:cBhvr>
                                        <p:cTn id="2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1000"/>
                                        <p:tgtEl>
                                          <p:spTgt spid="4">
                                            <p:txEl>
                                              <p:pRg st="8" end="8"/>
                                            </p:txEl>
                                          </p:spTgt>
                                        </p:tgtEl>
                                      </p:cBhvr>
                                    </p:animEffect>
                                    <p:anim calcmode="lin" valueType="num">
                                      <p:cBhvr>
                                        <p:cTn id="3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1000"/>
                                        <p:tgtEl>
                                          <p:spTgt spid="4">
                                            <p:txEl>
                                              <p:pRg st="9" end="9"/>
                                            </p:txEl>
                                          </p:spTgt>
                                        </p:tgtEl>
                                      </p:cBhvr>
                                    </p:animEffect>
                                    <p:anim calcmode="lin" valueType="num">
                                      <p:cBhvr>
                                        <p:cTn id="3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txBox="1">
                <a:spLocks noChangeArrowheads="1"/>
              </p:cNvSpPr>
              <p:nvPr/>
            </p:nvSpPr>
            <p:spPr>
              <a:xfrm>
                <a:off x="1919536" y="260648"/>
                <a:ext cx="6624736" cy="6336704"/>
              </a:xfrm>
              <a:prstGeom prst="rect">
                <a:avLst/>
              </a:prstGeom>
            </p:spPr>
            <p:txBody>
              <a:bodyPr vert="horz" lIns="7200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82296" indent="0">
                  <a:lnSpc>
                    <a:spcPct val="90000"/>
                  </a:lnSpc>
                  <a:buNone/>
                </a:pPr>
                <a:r>
                  <a:rPr lang="en-US" sz="3200" b="1" u="sng" dirty="0">
                    <a:solidFill>
                      <a:srgbClr val="FFFF00"/>
                    </a:solidFill>
                    <a:latin typeface="Times New Roman" pitchFamily="18" charset="0"/>
                    <a:cs typeface="Times New Roman" pitchFamily="18" charset="0"/>
                  </a:rPr>
                  <a:t>Example 3:</a:t>
                </a:r>
              </a:p>
              <a:p>
                <a:pPr marL="0" indent="0">
                  <a:buNone/>
                </a:pPr>
                <a:r>
                  <a:rPr lang="en-US" sz="3200" b="1" dirty="0">
                    <a:solidFill>
                      <a:srgbClr val="FFFF00"/>
                    </a:solidFill>
                    <a:latin typeface="Times New Roman" pitchFamily="18" charset="0"/>
                    <a:cs typeface="Times New Roman" pitchFamily="18" charset="0"/>
                  </a:rPr>
                  <a:t>Calculate:  </a:t>
                </a:r>
                <a14:m>
                  <m:oMath xmlns:m="http://schemas.openxmlformats.org/officeDocument/2006/math">
                    <m:nary>
                      <m:naryPr>
                        <m:chr m:val="∑"/>
                        <m:ctrlPr>
                          <a:rPr lang="en-US" sz="3200" b="1" i="1">
                            <a:solidFill>
                              <a:srgbClr val="FFFF00"/>
                            </a:solidFill>
                            <a:latin typeface="Cambria Math" panose="02040503050406030204" pitchFamily="18" charset="0"/>
                            <a:cs typeface="Times New Roman" pitchFamily="18" charset="0"/>
                          </a:rPr>
                        </m:ctrlPr>
                      </m:naryPr>
                      <m:sub>
                        <m:r>
                          <a:rPr lang="en-ZA" sz="3200" b="1" i="1">
                            <a:solidFill>
                              <a:srgbClr val="FFFF00"/>
                            </a:solidFill>
                            <a:latin typeface="Cambria Math"/>
                            <a:cs typeface="Times New Roman" pitchFamily="18" charset="0"/>
                          </a:rPr>
                          <m:t>𝒌</m:t>
                        </m:r>
                        <m:r>
                          <a:rPr lang="en-ZA" sz="3200" b="1" i="1">
                            <a:solidFill>
                              <a:srgbClr val="FFFF00"/>
                            </a:solidFill>
                            <a:latin typeface="Cambria Math"/>
                            <a:cs typeface="Times New Roman" pitchFamily="18" charset="0"/>
                          </a:rPr>
                          <m:t>=</m:t>
                        </m:r>
                        <m:r>
                          <a:rPr lang="en-ZA" sz="3200" b="1" i="1">
                            <a:solidFill>
                              <a:srgbClr val="FFFF00"/>
                            </a:solidFill>
                            <a:latin typeface="Cambria Math"/>
                            <a:cs typeface="Times New Roman" pitchFamily="18" charset="0"/>
                          </a:rPr>
                          <m:t>𝟏</m:t>
                        </m:r>
                      </m:sub>
                      <m:sup>
                        <m:r>
                          <a:rPr lang="en-ZA" sz="3200" b="1" i="1">
                            <a:solidFill>
                              <a:srgbClr val="FFFF00"/>
                            </a:solidFill>
                            <a:latin typeface="Cambria Math"/>
                            <a:cs typeface="Times New Roman" pitchFamily="18" charset="0"/>
                          </a:rPr>
                          <m:t>𝟏𝟑</m:t>
                        </m:r>
                      </m:sup>
                      <m:e>
                        <m:r>
                          <a:rPr lang="en-ZA" sz="3200" b="1" i="1">
                            <a:solidFill>
                              <a:srgbClr val="FFFF00"/>
                            </a:solidFill>
                            <a:latin typeface="Cambria Math"/>
                            <a:cs typeface="Times New Roman" pitchFamily="18" charset="0"/>
                          </a:rPr>
                          <m:t>  </m:t>
                        </m:r>
                        <m:r>
                          <a:rPr lang="en-ZA" sz="3200" b="1" i="1">
                            <a:solidFill>
                              <a:srgbClr val="FFFF00"/>
                            </a:solidFill>
                            <a:latin typeface="Cambria Math"/>
                            <a:cs typeface="Times New Roman" pitchFamily="18" charset="0"/>
                          </a:rPr>
                          <m:t>𝟔</m:t>
                        </m:r>
                        <m:sSup>
                          <m:sSupPr>
                            <m:ctrlPr>
                              <a:rPr lang="en-ZA" sz="3200" b="1" i="1">
                                <a:solidFill>
                                  <a:srgbClr val="FFFF00"/>
                                </a:solidFill>
                                <a:latin typeface="Cambria Math" panose="02040503050406030204" pitchFamily="18" charset="0"/>
                                <a:cs typeface="Times New Roman" pitchFamily="18" charset="0"/>
                              </a:rPr>
                            </m:ctrlPr>
                          </m:sSupPr>
                          <m:e>
                            <m:r>
                              <a:rPr lang="en-ZA" sz="3200" b="1" i="1">
                                <a:solidFill>
                                  <a:srgbClr val="FFFF00"/>
                                </a:solidFill>
                                <a:latin typeface="Cambria Math"/>
                                <a:cs typeface="Times New Roman" pitchFamily="18" charset="0"/>
                              </a:rPr>
                              <m:t>(−</m:t>
                            </m:r>
                            <m:r>
                              <a:rPr lang="en-ZA" sz="3200" b="1" i="1">
                                <a:solidFill>
                                  <a:srgbClr val="FFFF00"/>
                                </a:solidFill>
                                <a:latin typeface="Cambria Math"/>
                                <a:cs typeface="Times New Roman" pitchFamily="18" charset="0"/>
                              </a:rPr>
                              <m:t>𝟑</m:t>
                            </m:r>
                            <m:r>
                              <a:rPr lang="en-ZA" sz="3200" b="1" i="1">
                                <a:solidFill>
                                  <a:srgbClr val="FFFF00"/>
                                </a:solidFill>
                                <a:latin typeface="Cambria Math"/>
                                <a:cs typeface="Times New Roman" pitchFamily="18" charset="0"/>
                              </a:rPr>
                              <m:t>)</m:t>
                            </m:r>
                          </m:e>
                          <m:sup>
                            <m:r>
                              <a:rPr lang="en-ZA" sz="3200" b="1" i="1">
                                <a:solidFill>
                                  <a:srgbClr val="FFFF00"/>
                                </a:solidFill>
                                <a:latin typeface="Cambria Math"/>
                                <a:cs typeface="Times New Roman" pitchFamily="18" charset="0"/>
                              </a:rPr>
                              <m:t>𝒌</m:t>
                            </m:r>
                            <m:r>
                              <a:rPr lang="en-ZA" sz="3200" b="1" i="1">
                                <a:solidFill>
                                  <a:srgbClr val="FFFF00"/>
                                </a:solidFill>
                                <a:latin typeface="Cambria Math"/>
                                <a:cs typeface="Times New Roman" pitchFamily="18" charset="0"/>
                              </a:rPr>
                              <m:t>−</m:t>
                            </m:r>
                            <m:r>
                              <a:rPr lang="en-ZA" sz="3200" b="1" i="1">
                                <a:solidFill>
                                  <a:srgbClr val="FFFF00"/>
                                </a:solidFill>
                                <a:latin typeface="Cambria Math"/>
                                <a:cs typeface="Times New Roman" pitchFamily="18" charset="0"/>
                              </a:rPr>
                              <m:t>𝟏</m:t>
                            </m:r>
                          </m:sup>
                        </m:sSup>
                      </m:e>
                    </m:nary>
                  </m:oMath>
                </a14:m>
                <a:endParaRPr lang="en-ZA" sz="3200" b="1" dirty="0">
                  <a:solidFill>
                    <a:srgbClr val="FFFF00"/>
                  </a:solidFill>
                  <a:latin typeface="Times New Roman" pitchFamily="18" charset="0"/>
                  <a:cs typeface="Times New Roman" pitchFamily="18" charset="0"/>
                </a:endParaRPr>
              </a:p>
              <a:p>
                <a:pPr>
                  <a:lnSpc>
                    <a:spcPct val="90000"/>
                  </a:lnSpc>
                  <a:buFontTx/>
                  <a:buNone/>
                </a:pPr>
                <a:endParaRPr lang="en-US" sz="2800" b="1" dirty="0">
                  <a:latin typeface="Times New Roman" pitchFamily="18" charset="0"/>
                  <a:cs typeface="Times New Roman" pitchFamily="18" charset="0"/>
                </a:endParaRPr>
              </a:p>
              <a:p>
                <a:pPr>
                  <a:lnSpc>
                    <a:spcPct val="90000"/>
                  </a:lnSpc>
                  <a:buFontTx/>
                  <a:buNone/>
                </a:pPr>
                <a:r>
                  <a:rPr lang="en-US" sz="3200" b="1" dirty="0">
                    <a:solidFill>
                      <a:schemeClr val="tx1"/>
                    </a:solidFill>
                    <a:latin typeface="Times New Roman" pitchFamily="18" charset="0"/>
                    <a:cs typeface="Times New Roman" pitchFamily="18" charset="0"/>
                  </a:rPr>
                  <a:t>n = 13 – 1 + 1 </a:t>
                </a:r>
              </a:p>
              <a:p>
                <a:pPr>
                  <a:lnSpc>
                    <a:spcPct val="90000"/>
                  </a:lnSpc>
                  <a:buFontTx/>
                  <a:buNone/>
                </a:pPr>
                <a:r>
                  <a:rPr lang="en-US" sz="3200" b="1" dirty="0">
                    <a:solidFill>
                      <a:schemeClr val="tx1"/>
                    </a:solidFill>
                    <a:latin typeface="Times New Roman" pitchFamily="18" charset="0"/>
                    <a:cs typeface="Times New Roman" pitchFamily="18" charset="0"/>
                  </a:rPr>
                  <a:t>   = 13</a:t>
                </a:r>
              </a:p>
              <a:p>
                <a:pPr>
                  <a:lnSpc>
                    <a:spcPct val="90000"/>
                  </a:lnSpc>
                  <a:buFontTx/>
                  <a:buNone/>
                </a:pPr>
                <a:endParaRPr lang="en-US" sz="800" b="1" dirty="0">
                  <a:solidFill>
                    <a:schemeClr val="tx1"/>
                  </a:solidFill>
                  <a:latin typeface="Times New Roman" pitchFamily="18" charset="0"/>
                  <a:cs typeface="Times New Roman" pitchFamily="18" charset="0"/>
                </a:endParaRPr>
              </a:p>
              <a:p>
                <a:pPr>
                  <a:lnSpc>
                    <a:spcPct val="90000"/>
                  </a:lnSpc>
                  <a:buFontTx/>
                  <a:buNone/>
                </a:pPr>
                <a:endParaRPr lang="en-US" sz="1400" b="1" dirty="0">
                  <a:solidFill>
                    <a:srgbClr val="66FF33"/>
                  </a:solidFill>
                  <a:latin typeface="Times New Roman" pitchFamily="18" charset="0"/>
                  <a:cs typeface="Times New Roman" pitchFamily="18" charset="0"/>
                </a:endParaRPr>
              </a:p>
              <a:p>
                <a:pPr>
                  <a:lnSpc>
                    <a:spcPct val="90000"/>
                  </a:lnSpc>
                  <a:spcBef>
                    <a:spcPts val="600"/>
                  </a:spcBef>
                  <a:spcAft>
                    <a:spcPts val="600"/>
                  </a:spcAft>
                  <a:buNone/>
                </a:pPr>
                <a:r>
                  <a:rPr lang="en-US" sz="3200" b="1" dirty="0">
                    <a:solidFill>
                      <a:srgbClr val="66FF33"/>
                    </a:solidFill>
                    <a:latin typeface="Times New Roman" pitchFamily="18" charset="0"/>
                    <a:cs typeface="Times New Roman" pitchFamily="18" charset="0"/>
                  </a:rPr>
                  <a:t>a = </a:t>
                </a:r>
                <a14:m>
                  <m:oMath xmlns:m="http://schemas.openxmlformats.org/officeDocument/2006/math">
                    <m:r>
                      <a:rPr lang="en-ZA" sz="3200" b="1" i="1">
                        <a:solidFill>
                          <a:srgbClr val="66FF33"/>
                        </a:solidFill>
                        <a:latin typeface="Cambria Math"/>
                        <a:cs typeface="Times New Roman" pitchFamily="18" charset="0"/>
                      </a:rPr>
                      <m:t>𝟔</m:t>
                    </m:r>
                    <m:sSup>
                      <m:sSupPr>
                        <m:ctrlPr>
                          <a:rPr lang="en-ZA" sz="3200" b="1" i="1">
                            <a:solidFill>
                              <a:srgbClr val="66FF33"/>
                            </a:solidFill>
                            <a:latin typeface="Cambria Math" panose="02040503050406030204" pitchFamily="18" charset="0"/>
                            <a:cs typeface="Times New Roman" pitchFamily="18" charset="0"/>
                          </a:rPr>
                        </m:ctrlPr>
                      </m:sSupPr>
                      <m:e>
                        <m:r>
                          <a:rPr lang="en-ZA" sz="3200" b="1" i="1">
                            <a:solidFill>
                              <a:srgbClr val="66FF33"/>
                            </a:solidFill>
                            <a:latin typeface="Cambria Math"/>
                            <a:cs typeface="Times New Roman" pitchFamily="18" charset="0"/>
                          </a:rPr>
                          <m:t>(−</m:t>
                        </m:r>
                        <m:r>
                          <a:rPr lang="en-ZA" sz="3200" b="1" i="1">
                            <a:solidFill>
                              <a:srgbClr val="66FF33"/>
                            </a:solidFill>
                            <a:latin typeface="Cambria Math"/>
                            <a:cs typeface="Times New Roman" pitchFamily="18" charset="0"/>
                          </a:rPr>
                          <m:t>𝟑</m:t>
                        </m:r>
                        <m:r>
                          <a:rPr lang="en-ZA" sz="3200" b="1" i="1">
                            <a:solidFill>
                              <a:srgbClr val="66FF33"/>
                            </a:solidFill>
                            <a:latin typeface="Cambria Math"/>
                            <a:cs typeface="Times New Roman" pitchFamily="18" charset="0"/>
                          </a:rPr>
                          <m:t>)</m:t>
                        </m:r>
                      </m:e>
                      <m:sup>
                        <m:r>
                          <a:rPr lang="en-ZA" sz="3200" b="1" i="1">
                            <a:solidFill>
                              <a:srgbClr val="66FF33"/>
                            </a:solidFill>
                            <a:latin typeface="Cambria Math"/>
                            <a:cs typeface="Times New Roman" pitchFamily="18" charset="0"/>
                          </a:rPr>
                          <m:t>𝟏</m:t>
                        </m:r>
                        <m:r>
                          <a:rPr lang="en-ZA" sz="3200" b="1" i="1">
                            <a:solidFill>
                              <a:srgbClr val="66FF33"/>
                            </a:solidFill>
                            <a:latin typeface="Cambria Math"/>
                            <a:cs typeface="Times New Roman" pitchFamily="18" charset="0"/>
                          </a:rPr>
                          <m:t>−</m:t>
                        </m:r>
                        <m:r>
                          <a:rPr lang="en-ZA" sz="3200" b="1" i="1">
                            <a:solidFill>
                              <a:srgbClr val="66FF33"/>
                            </a:solidFill>
                            <a:latin typeface="Cambria Math"/>
                            <a:cs typeface="Times New Roman" pitchFamily="18" charset="0"/>
                          </a:rPr>
                          <m:t>𝟏</m:t>
                        </m:r>
                      </m:sup>
                    </m:sSup>
                    <m:r>
                      <a:rPr lang="en-ZA" sz="3200" b="1" i="1">
                        <a:solidFill>
                          <a:srgbClr val="66FF33"/>
                        </a:solidFill>
                        <a:latin typeface="Cambria Math"/>
                        <a:cs typeface="Times New Roman" pitchFamily="18" charset="0"/>
                      </a:rPr>
                      <m:t> =</m:t>
                    </m:r>
                    <m:r>
                      <a:rPr lang="en-ZA" sz="3200" b="1" i="1">
                        <a:solidFill>
                          <a:srgbClr val="66FF33"/>
                        </a:solidFill>
                        <a:latin typeface="Cambria Math"/>
                        <a:cs typeface="Times New Roman" pitchFamily="18" charset="0"/>
                      </a:rPr>
                      <m:t>𝟔</m:t>
                    </m:r>
                  </m:oMath>
                </a14:m>
                <a:endParaRPr lang="en-US" sz="3200" b="1" dirty="0">
                  <a:solidFill>
                    <a:srgbClr val="66FF33"/>
                  </a:solidFill>
                  <a:latin typeface="Times New Roman" pitchFamily="18" charset="0"/>
                  <a:cs typeface="Times New Roman" pitchFamily="18" charset="0"/>
                </a:endParaRPr>
              </a:p>
              <a:p>
                <a:pPr>
                  <a:lnSpc>
                    <a:spcPct val="90000"/>
                  </a:lnSpc>
                  <a:spcBef>
                    <a:spcPts val="600"/>
                  </a:spcBef>
                  <a:spcAft>
                    <a:spcPts val="600"/>
                  </a:spcAft>
                  <a:buNone/>
                </a:pPr>
                <a:r>
                  <a:rPr lang="en-US" sz="3200" b="1" dirty="0">
                    <a:solidFill>
                      <a:srgbClr val="66FF33"/>
                    </a:solidFill>
                    <a:latin typeface="Times New Roman" pitchFamily="18" charset="0"/>
                    <a:cs typeface="Times New Roman" pitchFamily="18" charset="0"/>
                  </a:rPr>
                  <a:t>T</a:t>
                </a:r>
                <a:r>
                  <a:rPr lang="en-US" sz="3200" b="1" baseline="-25000" dirty="0">
                    <a:solidFill>
                      <a:srgbClr val="66FF33"/>
                    </a:solidFill>
                    <a:latin typeface="Times New Roman" pitchFamily="18" charset="0"/>
                    <a:cs typeface="Times New Roman" pitchFamily="18" charset="0"/>
                  </a:rPr>
                  <a:t>2</a:t>
                </a:r>
                <a:r>
                  <a:rPr lang="en-US" sz="3200" b="1" dirty="0">
                    <a:solidFill>
                      <a:srgbClr val="66FF33"/>
                    </a:solidFill>
                    <a:latin typeface="Times New Roman" pitchFamily="18" charset="0"/>
                    <a:cs typeface="Times New Roman" pitchFamily="18" charset="0"/>
                  </a:rPr>
                  <a:t> = </a:t>
                </a:r>
                <a14:m>
                  <m:oMath xmlns:m="http://schemas.openxmlformats.org/officeDocument/2006/math">
                    <m:r>
                      <a:rPr lang="en-ZA" sz="3200" b="1" i="1">
                        <a:solidFill>
                          <a:srgbClr val="66FF33"/>
                        </a:solidFill>
                        <a:latin typeface="Cambria Math"/>
                        <a:cs typeface="Times New Roman" pitchFamily="18" charset="0"/>
                      </a:rPr>
                      <m:t>𝟔</m:t>
                    </m:r>
                    <m:sSup>
                      <m:sSupPr>
                        <m:ctrlPr>
                          <a:rPr lang="en-ZA" sz="3200" b="1" i="1">
                            <a:solidFill>
                              <a:srgbClr val="66FF33"/>
                            </a:solidFill>
                            <a:latin typeface="Cambria Math" panose="02040503050406030204" pitchFamily="18" charset="0"/>
                            <a:cs typeface="Times New Roman" pitchFamily="18" charset="0"/>
                          </a:rPr>
                        </m:ctrlPr>
                      </m:sSupPr>
                      <m:e>
                        <m:r>
                          <a:rPr lang="en-ZA" sz="3200" b="1" i="1">
                            <a:solidFill>
                              <a:srgbClr val="66FF33"/>
                            </a:solidFill>
                            <a:latin typeface="Cambria Math"/>
                            <a:cs typeface="Times New Roman" pitchFamily="18" charset="0"/>
                          </a:rPr>
                          <m:t>(−</m:t>
                        </m:r>
                        <m:r>
                          <a:rPr lang="en-ZA" sz="3200" b="1" i="1">
                            <a:solidFill>
                              <a:srgbClr val="66FF33"/>
                            </a:solidFill>
                            <a:latin typeface="Cambria Math"/>
                            <a:cs typeface="Times New Roman" pitchFamily="18" charset="0"/>
                          </a:rPr>
                          <m:t>𝟑</m:t>
                        </m:r>
                        <m:r>
                          <a:rPr lang="en-ZA" sz="3200" b="1" i="1">
                            <a:solidFill>
                              <a:srgbClr val="66FF33"/>
                            </a:solidFill>
                            <a:latin typeface="Cambria Math"/>
                            <a:cs typeface="Times New Roman" pitchFamily="18" charset="0"/>
                          </a:rPr>
                          <m:t>)</m:t>
                        </m:r>
                      </m:e>
                      <m:sup>
                        <m:r>
                          <a:rPr lang="en-ZA" sz="3200" b="1" i="1">
                            <a:solidFill>
                              <a:srgbClr val="66FF33"/>
                            </a:solidFill>
                            <a:latin typeface="Cambria Math"/>
                            <a:cs typeface="Times New Roman" pitchFamily="18" charset="0"/>
                          </a:rPr>
                          <m:t>𝟐</m:t>
                        </m:r>
                        <m:r>
                          <a:rPr lang="en-ZA" sz="3200" b="1" i="1">
                            <a:solidFill>
                              <a:srgbClr val="66FF33"/>
                            </a:solidFill>
                            <a:latin typeface="Cambria Math"/>
                            <a:cs typeface="Times New Roman" pitchFamily="18" charset="0"/>
                          </a:rPr>
                          <m:t>−</m:t>
                        </m:r>
                        <m:r>
                          <a:rPr lang="en-ZA" sz="3200" b="1" i="1">
                            <a:solidFill>
                              <a:srgbClr val="66FF33"/>
                            </a:solidFill>
                            <a:latin typeface="Cambria Math"/>
                            <a:cs typeface="Times New Roman" pitchFamily="18" charset="0"/>
                          </a:rPr>
                          <m:t>𝟏</m:t>
                        </m:r>
                      </m:sup>
                    </m:sSup>
                    <m:r>
                      <a:rPr lang="en-ZA" sz="3200" b="1" i="1">
                        <a:solidFill>
                          <a:srgbClr val="66FF33"/>
                        </a:solidFill>
                        <a:latin typeface="Cambria Math"/>
                        <a:cs typeface="Times New Roman" pitchFamily="18" charset="0"/>
                      </a:rPr>
                      <m:t> =−</m:t>
                    </m:r>
                    <m:r>
                      <a:rPr lang="en-ZA" sz="3200" b="1" i="1">
                        <a:solidFill>
                          <a:srgbClr val="66FF33"/>
                        </a:solidFill>
                        <a:latin typeface="Cambria Math"/>
                        <a:cs typeface="Times New Roman" pitchFamily="18" charset="0"/>
                      </a:rPr>
                      <m:t>𝟏𝟖</m:t>
                    </m:r>
                  </m:oMath>
                </a14:m>
                <a:endParaRPr lang="en-US" sz="3200" b="1" dirty="0">
                  <a:solidFill>
                    <a:srgbClr val="66FF33"/>
                  </a:solidFill>
                  <a:latin typeface="Times New Roman" pitchFamily="18" charset="0"/>
                  <a:cs typeface="Times New Roman" pitchFamily="18" charset="0"/>
                </a:endParaRPr>
              </a:p>
              <a:p>
                <a:pPr>
                  <a:lnSpc>
                    <a:spcPct val="90000"/>
                  </a:lnSpc>
                  <a:spcBef>
                    <a:spcPts val="600"/>
                  </a:spcBef>
                  <a:spcAft>
                    <a:spcPts val="600"/>
                  </a:spcAft>
                  <a:buNone/>
                </a:pPr>
                <a:r>
                  <a:rPr lang="en-US" sz="3200" b="1" dirty="0">
                    <a:solidFill>
                      <a:srgbClr val="66FF33"/>
                    </a:solidFill>
                    <a:latin typeface="Times New Roman" pitchFamily="18" charset="0"/>
                    <a:cs typeface="Times New Roman" pitchFamily="18" charset="0"/>
                  </a:rPr>
                  <a:t>T</a:t>
                </a:r>
                <a:r>
                  <a:rPr lang="en-US" sz="3200" b="1" baseline="-25000" dirty="0">
                    <a:solidFill>
                      <a:srgbClr val="66FF33"/>
                    </a:solidFill>
                    <a:latin typeface="Times New Roman" pitchFamily="18" charset="0"/>
                    <a:cs typeface="Times New Roman" pitchFamily="18" charset="0"/>
                  </a:rPr>
                  <a:t>3</a:t>
                </a:r>
                <a:r>
                  <a:rPr lang="en-US" sz="3200" b="1" dirty="0">
                    <a:solidFill>
                      <a:srgbClr val="66FF33"/>
                    </a:solidFill>
                    <a:latin typeface="Times New Roman" pitchFamily="18" charset="0"/>
                    <a:cs typeface="Times New Roman" pitchFamily="18" charset="0"/>
                  </a:rPr>
                  <a:t> = </a:t>
                </a:r>
                <a14:m>
                  <m:oMath xmlns:m="http://schemas.openxmlformats.org/officeDocument/2006/math">
                    <m:r>
                      <a:rPr lang="en-ZA" sz="3200" b="1" i="1">
                        <a:solidFill>
                          <a:srgbClr val="66FF33"/>
                        </a:solidFill>
                        <a:latin typeface="Cambria Math"/>
                        <a:cs typeface="Times New Roman" pitchFamily="18" charset="0"/>
                      </a:rPr>
                      <m:t>𝟔</m:t>
                    </m:r>
                    <m:sSup>
                      <m:sSupPr>
                        <m:ctrlPr>
                          <a:rPr lang="en-ZA" sz="3200" b="1" i="1">
                            <a:solidFill>
                              <a:srgbClr val="66FF33"/>
                            </a:solidFill>
                            <a:latin typeface="Cambria Math" panose="02040503050406030204" pitchFamily="18" charset="0"/>
                            <a:cs typeface="Times New Roman" pitchFamily="18" charset="0"/>
                          </a:rPr>
                        </m:ctrlPr>
                      </m:sSupPr>
                      <m:e>
                        <m:r>
                          <a:rPr lang="en-ZA" sz="3200" b="1" i="1">
                            <a:solidFill>
                              <a:srgbClr val="66FF33"/>
                            </a:solidFill>
                            <a:latin typeface="Cambria Math"/>
                            <a:cs typeface="Times New Roman" pitchFamily="18" charset="0"/>
                          </a:rPr>
                          <m:t>(−</m:t>
                        </m:r>
                        <m:r>
                          <a:rPr lang="en-ZA" sz="3200" b="1" i="1">
                            <a:solidFill>
                              <a:srgbClr val="66FF33"/>
                            </a:solidFill>
                            <a:latin typeface="Cambria Math"/>
                            <a:cs typeface="Times New Roman" pitchFamily="18" charset="0"/>
                          </a:rPr>
                          <m:t>𝟑</m:t>
                        </m:r>
                        <m:r>
                          <a:rPr lang="en-ZA" sz="3200" b="1" i="1">
                            <a:solidFill>
                              <a:srgbClr val="66FF33"/>
                            </a:solidFill>
                            <a:latin typeface="Cambria Math"/>
                            <a:cs typeface="Times New Roman" pitchFamily="18" charset="0"/>
                          </a:rPr>
                          <m:t>)</m:t>
                        </m:r>
                      </m:e>
                      <m:sup>
                        <m:r>
                          <a:rPr lang="en-ZA" sz="3200" b="1" i="1">
                            <a:solidFill>
                              <a:srgbClr val="66FF33"/>
                            </a:solidFill>
                            <a:latin typeface="Cambria Math"/>
                            <a:cs typeface="Times New Roman" pitchFamily="18" charset="0"/>
                          </a:rPr>
                          <m:t>𝟑</m:t>
                        </m:r>
                        <m:r>
                          <a:rPr lang="en-ZA" sz="3200" b="1" i="1">
                            <a:solidFill>
                              <a:srgbClr val="66FF33"/>
                            </a:solidFill>
                            <a:latin typeface="Cambria Math"/>
                            <a:cs typeface="Times New Roman" pitchFamily="18" charset="0"/>
                          </a:rPr>
                          <m:t>−</m:t>
                        </m:r>
                        <m:r>
                          <a:rPr lang="en-ZA" sz="3200" b="1" i="1">
                            <a:solidFill>
                              <a:srgbClr val="66FF33"/>
                            </a:solidFill>
                            <a:latin typeface="Cambria Math"/>
                            <a:cs typeface="Times New Roman" pitchFamily="18" charset="0"/>
                          </a:rPr>
                          <m:t>𝟏</m:t>
                        </m:r>
                      </m:sup>
                    </m:sSup>
                    <m:r>
                      <a:rPr lang="en-ZA" sz="3200" b="1" i="1">
                        <a:solidFill>
                          <a:srgbClr val="66FF33"/>
                        </a:solidFill>
                        <a:latin typeface="Cambria Math"/>
                        <a:cs typeface="Times New Roman" pitchFamily="18" charset="0"/>
                      </a:rPr>
                      <m:t> =</m:t>
                    </m:r>
                    <m:r>
                      <a:rPr lang="en-ZA" sz="3200" b="1" i="1">
                        <a:solidFill>
                          <a:srgbClr val="66FF33"/>
                        </a:solidFill>
                        <a:latin typeface="Cambria Math"/>
                        <a:cs typeface="Times New Roman" pitchFamily="18" charset="0"/>
                      </a:rPr>
                      <m:t>𝟓𝟒</m:t>
                    </m:r>
                  </m:oMath>
                </a14:m>
                <a:endParaRPr lang="en-US" sz="800" b="1" dirty="0">
                  <a:solidFill>
                    <a:srgbClr val="66FF33"/>
                  </a:solidFill>
                  <a:latin typeface="Times New Roman" pitchFamily="18" charset="0"/>
                  <a:cs typeface="Times New Roman" pitchFamily="18" charset="0"/>
                </a:endParaRPr>
              </a:p>
              <a:p>
                <a:pPr>
                  <a:lnSpc>
                    <a:spcPct val="90000"/>
                  </a:lnSpc>
                  <a:buFontTx/>
                  <a:buNone/>
                </a:pPr>
                <a:endParaRPr lang="en-US" sz="1400" b="1" dirty="0">
                  <a:solidFill>
                    <a:schemeClr val="tx1"/>
                  </a:solidFill>
                  <a:latin typeface="Times New Roman" pitchFamily="18" charset="0"/>
                  <a:cs typeface="Times New Roman" pitchFamily="18" charset="0"/>
                </a:endParaRPr>
              </a:p>
              <a:p>
                <a:pPr>
                  <a:buNone/>
                </a:pPr>
                <a:r>
                  <a:rPr lang="en-US" sz="3200" b="1" dirty="0">
                    <a:solidFill>
                      <a:srgbClr val="FFC000"/>
                    </a:solidFill>
                    <a:latin typeface="Times New Roman" pitchFamily="18" charset="0"/>
                    <a:cs typeface="Times New Roman" pitchFamily="18" charset="0"/>
                  </a:rPr>
                  <a:t> </a:t>
                </a:r>
                <a14:m>
                  <m:oMath xmlns:m="http://schemas.openxmlformats.org/officeDocument/2006/math">
                    <m:r>
                      <a:rPr lang="en-ZA" sz="3200" b="1" i="1">
                        <a:solidFill>
                          <a:srgbClr val="FFC000"/>
                        </a:solidFill>
                        <a:latin typeface="Cambria Math"/>
                        <a:cs typeface="Times New Roman" pitchFamily="18" charset="0"/>
                      </a:rPr>
                      <m:t>𝒓</m:t>
                    </m:r>
                    <m:r>
                      <a:rPr lang="en-ZA" sz="3200" b="1" i="1">
                        <a:solidFill>
                          <a:srgbClr val="FFC000"/>
                        </a:solidFill>
                        <a:latin typeface="Cambria Math"/>
                        <a:cs typeface="Times New Roman" pitchFamily="18" charset="0"/>
                      </a:rPr>
                      <m:t>=−</m:t>
                    </m:r>
                    <m:f>
                      <m:fPr>
                        <m:ctrlPr>
                          <a:rPr lang="en-ZA" sz="3200" b="1" i="1">
                            <a:solidFill>
                              <a:srgbClr val="FFC000"/>
                            </a:solidFill>
                            <a:latin typeface="Cambria Math" panose="02040503050406030204" pitchFamily="18" charset="0"/>
                            <a:cs typeface="Times New Roman" pitchFamily="18" charset="0"/>
                          </a:rPr>
                        </m:ctrlPr>
                      </m:fPr>
                      <m:num>
                        <m:r>
                          <a:rPr lang="en-ZA" sz="3200" b="1" i="1">
                            <a:solidFill>
                              <a:srgbClr val="FFC000"/>
                            </a:solidFill>
                            <a:latin typeface="Cambria Math"/>
                            <a:cs typeface="Times New Roman" pitchFamily="18" charset="0"/>
                          </a:rPr>
                          <m:t>𝟏𝟖</m:t>
                        </m:r>
                      </m:num>
                      <m:den>
                        <m:r>
                          <a:rPr lang="en-ZA" sz="3200" b="1" i="1">
                            <a:solidFill>
                              <a:srgbClr val="FFC000"/>
                            </a:solidFill>
                            <a:latin typeface="Cambria Math"/>
                            <a:cs typeface="Times New Roman" pitchFamily="18" charset="0"/>
                          </a:rPr>
                          <m:t>𝟔</m:t>
                        </m:r>
                      </m:den>
                    </m:f>
                    <m:r>
                      <a:rPr lang="en-ZA" sz="3200" b="1" i="1">
                        <a:solidFill>
                          <a:srgbClr val="FFC000"/>
                        </a:solidFill>
                        <a:latin typeface="Cambria Math"/>
                        <a:cs typeface="Times New Roman" pitchFamily="18" charset="0"/>
                      </a:rPr>
                      <m:t>=−</m:t>
                    </m:r>
                  </m:oMath>
                </a14:m>
                <a:r>
                  <a:rPr lang="en-US" sz="3200" b="1" dirty="0">
                    <a:solidFill>
                      <a:srgbClr val="FFC000"/>
                    </a:solidFill>
                    <a:latin typeface="Times New Roman" pitchFamily="18" charset="0"/>
                    <a:cs typeface="Times New Roman" pitchFamily="18" charset="0"/>
                  </a:rPr>
                  <a:t>3</a:t>
                </a:r>
              </a:p>
              <a:p>
                <a:pPr>
                  <a:buNone/>
                </a:pPr>
                <a:endParaRPr lang="en-US" sz="3200" b="1" dirty="0">
                  <a:solidFill>
                    <a:srgbClr val="FFC000"/>
                  </a:solidFill>
                  <a:latin typeface="Times New Roman" pitchFamily="18" charset="0"/>
                  <a:cs typeface="Times New Roman" pitchFamily="18" charset="0"/>
                </a:endParaRPr>
              </a:p>
              <a:p>
                <a:pPr>
                  <a:buNone/>
                </a:pPr>
                <a:r>
                  <a:rPr lang="en-US" sz="3200" b="1" dirty="0">
                    <a:solidFill>
                      <a:srgbClr val="FFC000"/>
                    </a:solidFill>
                    <a:latin typeface="Times New Roman" pitchFamily="18" charset="0"/>
                    <a:cs typeface="Times New Roman" pitchFamily="18" charset="0"/>
                  </a:rPr>
                  <a:t>			</a:t>
                </a:r>
              </a:p>
            </p:txBody>
          </p:sp>
        </mc:Choice>
        <mc:Fallback xmlns="">
          <p:sp>
            <p:nvSpPr>
              <p:cNvPr id="4" name="Rectangle 3"/>
              <p:cNvSpPr txBox="1">
                <a:spLocks noRot="1" noChangeAspect="1" noMove="1" noResize="1" noEditPoints="1" noAdjustHandles="1" noChangeArrowheads="1" noChangeShapeType="1" noTextEdit="1"/>
              </p:cNvSpPr>
              <p:nvPr/>
            </p:nvSpPr>
            <p:spPr>
              <a:xfrm>
                <a:off x="1919536" y="260648"/>
                <a:ext cx="6624736" cy="6336704"/>
              </a:xfrm>
              <a:prstGeom prst="rect">
                <a:avLst/>
              </a:prstGeom>
              <a:blipFill>
                <a:blip r:embed="rId2"/>
                <a:stretch>
                  <a:fillRect l="-2668" t="-2117"/>
                </a:stretch>
              </a:blipFill>
            </p:spPr>
            <p:txBody>
              <a:bodyPr/>
              <a:lstStyle/>
              <a:p>
                <a:r>
                  <a:rPr lang="en-ZA">
                    <a:noFill/>
                  </a:rPr>
                  <a:t> </a:t>
                </a:r>
              </a:p>
            </p:txBody>
          </p:sp>
        </mc:Fallback>
      </mc:AlternateContent>
    </p:spTree>
    <p:extLst>
      <p:ext uri="{BB962C8B-B14F-4D97-AF65-F5344CB8AC3E}">
        <p14:creationId xmlns:p14="http://schemas.microsoft.com/office/powerpoint/2010/main" val="270820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14"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4">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
                                            <p:txEl>
                                              <p:pRg st="3" end="3"/>
                                            </p:txEl>
                                          </p:spTgt>
                                        </p:tgtEl>
                                        <p:attrNameLst>
                                          <p:attrName>style.visibility</p:attrName>
                                        </p:attrNameLst>
                                      </p:cBhvr>
                                      <p:to>
                                        <p:strVal val="visible"/>
                                      </p:to>
                                    </p:set>
                                    <p:anim calcmode="discrete" valueType="clr">
                                      <p:cBhvr override="childStyle">
                                        <p:cTn id="21" dur="80"/>
                                        <p:tgtEl>
                                          <p:spTgt spid="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4">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
                                            <p:txEl>
                                              <p:pRg st="4" end="4"/>
                                            </p:txEl>
                                          </p:spTgt>
                                        </p:tgtEl>
                                        <p:attrNameLst>
                                          <p:attrName>style.visibility</p:attrName>
                                        </p:attrNameLst>
                                      </p:cBhvr>
                                      <p:to>
                                        <p:strVal val="visible"/>
                                      </p:to>
                                    </p:set>
                                    <p:anim calcmode="discrete" valueType="clr">
                                      <p:cBhvr override="childStyle">
                                        <p:cTn id="28" dur="80"/>
                                        <p:tgtEl>
                                          <p:spTgt spid="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xEl>
                                              <p:pRg st="4" end="4"/>
                                            </p:txEl>
                                          </p:spTgt>
                                        </p:tgtEl>
                                        <p:attrNameLst>
                                          <p:attrName>fillcolor</p:attrName>
                                        </p:attrNameLst>
                                      </p:cBhvr>
                                      <p:tavLst>
                                        <p:tav tm="0">
                                          <p:val>
                                            <p:clrVal>
                                              <a:schemeClr val="accent2"/>
                                            </p:clrVal>
                                          </p:val>
                                        </p:tav>
                                        <p:tav tm="50000">
                                          <p:val>
                                            <p:clrVal>
                                              <a:schemeClr val="hlink"/>
                                            </p:clrVal>
                                          </p:val>
                                        </p:tav>
                                      </p:tavLst>
                                    </p:anim>
                                    <p:set>
                                      <p:cBhvr>
                                        <p:cTn id="30" dur="80"/>
                                        <p:tgtEl>
                                          <p:spTgt spid="4">
                                            <p:txEl>
                                              <p:pRg st="4" end="4"/>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4">
                                            <p:txEl>
                                              <p:pRg st="7" end="7"/>
                                            </p:txEl>
                                          </p:spTgt>
                                        </p:tgtEl>
                                        <p:attrNameLst>
                                          <p:attrName>style.visibility</p:attrName>
                                        </p:attrNameLst>
                                      </p:cBhvr>
                                      <p:to>
                                        <p:strVal val="visible"/>
                                      </p:to>
                                    </p:set>
                                    <p:anim calcmode="discrete" valueType="clr">
                                      <p:cBhvr override="childStyle">
                                        <p:cTn id="35" dur="80"/>
                                        <p:tgtEl>
                                          <p:spTgt spid="4">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
                                            <p:txEl>
                                              <p:pRg st="7" end="7"/>
                                            </p:txEl>
                                          </p:spTgt>
                                        </p:tgtEl>
                                        <p:attrNameLst>
                                          <p:attrName>fillcolor</p:attrName>
                                        </p:attrNameLst>
                                      </p:cBhvr>
                                      <p:tavLst>
                                        <p:tav tm="0">
                                          <p:val>
                                            <p:clrVal>
                                              <a:schemeClr val="accent2"/>
                                            </p:clrVal>
                                          </p:val>
                                        </p:tav>
                                        <p:tav tm="50000">
                                          <p:val>
                                            <p:clrVal>
                                              <a:schemeClr val="hlink"/>
                                            </p:clrVal>
                                          </p:val>
                                        </p:tav>
                                      </p:tavLst>
                                    </p:anim>
                                    <p:set>
                                      <p:cBhvr>
                                        <p:cTn id="37" dur="80"/>
                                        <p:tgtEl>
                                          <p:spTgt spid="4">
                                            <p:txEl>
                                              <p:pRg st="7" end="7"/>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4">
                                            <p:txEl>
                                              <p:pRg st="8" end="8"/>
                                            </p:txEl>
                                          </p:spTgt>
                                        </p:tgtEl>
                                        <p:attrNameLst>
                                          <p:attrName>style.visibility</p:attrName>
                                        </p:attrNameLst>
                                      </p:cBhvr>
                                      <p:to>
                                        <p:strVal val="visible"/>
                                      </p:to>
                                    </p:set>
                                    <p:anim calcmode="discrete" valueType="clr">
                                      <p:cBhvr override="childStyle">
                                        <p:cTn id="42" dur="80"/>
                                        <p:tgtEl>
                                          <p:spTgt spid="4">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4">
                                            <p:txEl>
                                              <p:pRg st="8" end="8"/>
                                            </p:txEl>
                                          </p:spTgt>
                                        </p:tgtEl>
                                        <p:attrNameLst>
                                          <p:attrName>fillcolor</p:attrName>
                                        </p:attrNameLst>
                                      </p:cBhvr>
                                      <p:tavLst>
                                        <p:tav tm="0">
                                          <p:val>
                                            <p:clrVal>
                                              <a:schemeClr val="accent2"/>
                                            </p:clrVal>
                                          </p:val>
                                        </p:tav>
                                        <p:tav tm="50000">
                                          <p:val>
                                            <p:clrVal>
                                              <a:schemeClr val="hlink"/>
                                            </p:clrVal>
                                          </p:val>
                                        </p:tav>
                                      </p:tavLst>
                                    </p:anim>
                                    <p:set>
                                      <p:cBhvr>
                                        <p:cTn id="44" dur="80"/>
                                        <p:tgtEl>
                                          <p:spTgt spid="4">
                                            <p:txEl>
                                              <p:pRg st="8" end="8"/>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4">
                                            <p:txEl>
                                              <p:pRg st="9" end="9"/>
                                            </p:txEl>
                                          </p:spTgt>
                                        </p:tgtEl>
                                        <p:attrNameLst>
                                          <p:attrName>style.visibility</p:attrName>
                                        </p:attrNameLst>
                                      </p:cBhvr>
                                      <p:to>
                                        <p:strVal val="visible"/>
                                      </p:to>
                                    </p:set>
                                    <p:anim calcmode="discrete" valueType="clr">
                                      <p:cBhvr override="childStyle">
                                        <p:cTn id="49" dur="80"/>
                                        <p:tgtEl>
                                          <p:spTgt spid="4">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4">
                                            <p:txEl>
                                              <p:pRg st="9" end="9"/>
                                            </p:txEl>
                                          </p:spTgt>
                                        </p:tgtEl>
                                        <p:attrNameLst>
                                          <p:attrName>fillcolor</p:attrName>
                                        </p:attrNameLst>
                                      </p:cBhvr>
                                      <p:tavLst>
                                        <p:tav tm="0">
                                          <p:val>
                                            <p:clrVal>
                                              <a:schemeClr val="accent2"/>
                                            </p:clrVal>
                                          </p:val>
                                        </p:tav>
                                        <p:tav tm="50000">
                                          <p:val>
                                            <p:clrVal>
                                              <a:schemeClr val="hlink"/>
                                            </p:clrVal>
                                          </p:val>
                                        </p:tav>
                                      </p:tavLst>
                                    </p:anim>
                                    <p:set>
                                      <p:cBhvr>
                                        <p:cTn id="51" dur="80"/>
                                        <p:tgtEl>
                                          <p:spTgt spid="4">
                                            <p:txEl>
                                              <p:pRg st="9" end="9"/>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4">
                                            <p:txEl>
                                              <p:pRg st="11" end="11"/>
                                            </p:txEl>
                                          </p:spTgt>
                                        </p:tgtEl>
                                        <p:attrNameLst>
                                          <p:attrName>style.visibility</p:attrName>
                                        </p:attrNameLst>
                                      </p:cBhvr>
                                      <p:to>
                                        <p:strVal val="visible"/>
                                      </p:to>
                                    </p:set>
                                    <p:anim calcmode="discrete" valueType="clr">
                                      <p:cBhvr override="childStyle">
                                        <p:cTn id="56" dur="80"/>
                                        <p:tgtEl>
                                          <p:spTgt spid="4">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4">
                                            <p:txEl>
                                              <p:pRg st="11" end="11"/>
                                            </p:txEl>
                                          </p:spTgt>
                                        </p:tgtEl>
                                        <p:attrNameLst>
                                          <p:attrName>fillcolor</p:attrName>
                                        </p:attrNameLst>
                                      </p:cBhvr>
                                      <p:tavLst>
                                        <p:tav tm="0">
                                          <p:val>
                                            <p:clrVal>
                                              <a:schemeClr val="accent2"/>
                                            </p:clrVal>
                                          </p:val>
                                        </p:tav>
                                        <p:tav tm="50000">
                                          <p:val>
                                            <p:clrVal>
                                              <a:schemeClr val="hlink"/>
                                            </p:clrVal>
                                          </p:val>
                                        </p:tav>
                                      </p:tavLst>
                                    </p:anim>
                                    <p:set>
                                      <p:cBhvr>
                                        <p:cTn id="58" dur="80"/>
                                        <p:tgtEl>
                                          <p:spTgt spid="4">
                                            <p:txEl>
                                              <p:pRg st="11" end="11"/>
                                            </p:txEl>
                                          </p:spTgt>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nodeType="clickEffect">
                                  <p:stCondLst>
                                    <p:cond delay="0"/>
                                  </p:stCondLst>
                                  <p:iterate type="lt">
                                    <p:tmPct val="50000"/>
                                  </p:iterate>
                                  <p:childTnLst>
                                    <p:set>
                                      <p:cBhvr>
                                        <p:cTn id="62" dur="1" fill="hold">
                                          <p:stCondLst>
                                            <p:cond delay="0"/>
                                          </p:stCondLst>
                                        </p:cTn>
                                        <p:tgtEl>
                                          <p:spTgt spid="4">
                                            <p:txEl>
                                              <p:pRg st="13" end="13"/>
                                            </p:txEl>
                                          </p:spTgt>
                                        </p:tgtEl>
                                        <p:attrNameLst>
                                          <p:attrName>style.visibility</p:attrName>
                                        </p:attrNameLst>
                                      </p:cBhvr>
                                      <p:to>
                                        <p:strVal val="visible"/>
                                      </p:to>
                                    </p:set>
                                    <p:anim calcmode="discrete" valueType="clr">
                                      <p:cBhvr override="childStyle">
                                        <p:cTn id="63" dur="80"/>
                                        <p:tgtEl>
                                          <p:spTgt spid="4">
                                            <p:txEl>
                                              <p:pRg st="13" end="1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4">
                                            <p:txEl>
                                              <p:pRg st="13" end="13"/>
                                            </p:txEl>
                                          </p:spTgt>
                                        </p:tgtEl>
                                        <p:attrNameLst>
                                          <p:attrName>fillcolor</p:attrName>
                                        </p:attrNameLst>
                                      </p:cBhvr>
                                      <p:tavLst>
                                        <p:tav tm="0">
                                          <p:val>
                                            <p:clrVal>
                                              <a:schemeClr val="accent2"/>
                                            </p:clrVal>
                                          </p:val>
                                        </p:tav>
                                        <p:tav tm="50000">
                                          <p:val>
                                            <p:clrVal>
                                              <a:schemeClr val="hlink"/>
                                            </p:clrVal>
                                          </p:val>
                                        </p:tav>
                                      </p:tavLst>
                                    </p:anim>
                                    <p:set>
                                      <p:cBhvr>
                                        <p:cTn id="65" dur="80"/>
                                        <p:tgtEl>
                                          <p:spTgt spid="4">
                                            <p:txEl>
                                              <p:pRg st="13" end="1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txBox="1">
                <a:spLocks noChangeArrowheads="1"/>
              </p:cNvSpPr>
              <p:nvPr/>
            </p:nvSpPr>
            <p:spPr>
              <a:xfrm>
                <a:off x="1847528" y="260648"/>
                <a:ext cx="8640960" cy="6336704"/>
              </a:xfrm>
              <a:prstGeom prst="rect">
                <a:avLst/>
              </a:prstGeom>
            </p:spPr>
            <p:txBody>
              <a:bodyPr vert="horz" lIns="7200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nSpc>
                    <a:spcPct val="90000"/>
                  </a:lnSpc>
                  <a:buNone/>
                </a:pPr>
                <a:endParaRPr lang="en-US" sz="800" dirty="0">
                  <a:solidFill>
                    <a:srgbClr val="FFFF00"/>
                  </a:solidFill>
                  <a:latin typeface="Times New Roman" pitchFamily="18" charset="0"/>
                  <a:cs typeface="Times New Roman" pitchFamily="18" charset="0"/>
                </a:endParaRPr>
              </a:p>
              <a:p>
                <a:pPr marL="0" indent="0">
                  <a:lnSpc>
                    <a:spcPct val="90000"/>
                  </a:lnSpc>
                  <a:buNone/>
                </a:pPr>
                <a:endParaRPr lang="en-US" sz="800" dirty="0">
                  <a:solidFill>
                    <a:srgbClr val="FFFF00"/>
                  </a:solidFill>
                  <a:latin typeface="Times New Roman" pitchFamily="18" charset="0"/>
                  <a:cs typeface="Times New Roman" pitchFamily="18" charset="0"/>
                </a:endParaRPr>
              </a:p>
              <a:p>
                <a:pPr>
                  <a:lnSpc>
                    <a:spcPct val="90000"/>
                  </a:lnSpc>
                  <a:buFontTx/>
                  <a:buNone/>
                </a:pPr>
                <a:r>
                  <a:rPr lang="en-US" sz="3200" b="1" dirty="0">
                    <a:solidFill>
                      <a:schemeClr val="tx1"/>
                    </a:solidFill>
                    <a:latin typeface="Times New Roman" pitchFamily="18" charset="0"/>
                    <a:cs typeface="Times New Roman" pitchFamily="18" charset="0"/>
                  </a:rPr>
                  <a:t>i.e. a = 6;    n = 13;     </a:t>
                </a:r>
                <a14:m>
                  <m:oMath xmlns:m="http://schemas.openxmlformats.org/officeDocument/2006/math">
                    <m:r>
                      <a:rPr lang="en-ZA" sz="3200" b="1" i="1">
                        <a:solidFill>
                          <a:schemeClr val="tx1"/>
                        </a:solidFill>
                        <a:latin typeface="Cambria Math"/>
                        <a:cs typeface="Times New Roman" pitchFamily="18" charset="0"/>
                      </a:rPr>
                      <m:t>𝒓</m:t>
                    </m:r>
                    <m:r>
                      <a:rPr lang="en-ZA" sz="3200" b="1" i="1">
                        <a:solidFill>
                          <a:schemeClr val="tx1"/>
                        </a:solidFill>
                        <a:latin typeface="Cambria Math"/>
                        <a:cs typeface="Times New Roman" pitchFamily="18" charset="0"/>
                      </a:rPr>
                      <m:t>=−</m:t>
                    </m:r>
                    <m:r>
                      <a:rPr lang="en-ZA" sz="3200" b="1" i="1">
                        <a:solidFill>
                          <a:schemeClr val="tx1"/>
                        </a:solidFill>
                        <a:latin typeface="Cambria Math"/>
                        <a:cs typeface="Times New Roman" pitchFamily="18" charset="0"/>
                      </a:rPr>
                      <m:t>𝟑</m:t>
                    </m:r>
                  </m:oMath>
                </a14:m>
                <a:r>
                  <a:rPr lang="en-US" sz="3200" b="1" dirty="0">
                    <a:solidFill>
                      <a:schemeClr val="tx1"/>
                    </a:solidFill>
                    <a:latin typeface="Times New Roman" pitchFamily="18" charset="0"/>
                    <a:cs typeface="Times New Roman" pitchFamily="18" charset="0"/>
                  </a:rPr>
                  <a:t>    and   </a:t>
                </a:r>
                <a14:m>
                  <m:oMath xmlns:m="http://schemas.openxmlformats.org/officeDocument/2006/math">
                    <m:sSub>
                      <m:sSubPr>
                        <m:ctrlPr>
                          <a:rPr lang="en-US" sz="3200" b="1" i="1">
                            <a:solidFill>
                              <a:schemeClr val="tx1"/>
                            </a:solidFill>
                            <a:latin typeface="Cambria Math" panose="02040503050406030204" pitchFamily="18" charset="0"/>
                            <a:cs typeface="Times New Roman" pitchFamily="18" charset="0"/>
                          </a:rPr>
                        </m:ctrlPr>
                      </m:sSubPr>
                      <m:e>
                        <m:r>
                          <a:rPr lang="en-ZA" sz="3200" b="1" i="1">
                            <a:solidFill>
                              <a:schemeClr val="tx1"/>
                            </a:solidFill>
                            <a:latin typeface="Cambria Math"/>
                            <a:cs typeface="Times New Roman" pitchFamily="18" charset="0"/>
                          </a:rPr>
                          <m:t>𝑺</m:t>
                        </m:r>
                      </m:e>
                      <m:sub>
                        <m:r>
                          <a:rPr lang="en-ZA" sz="3200" b="1" i="1">
                            <a:solidFill>
                              <a:schemeClr val="tx1"/>
                            </a:solidFill>
                            <a:latin typeface="Cambria Math"/>
                            <a:cs typeface="Times New Roman" pitchFamily="18" charset="0"/>
                          </a:rPr>
                          <m:t>𝟏𝟑</m:t>
                        </m:r>
                      </m:sub>
                    </m:sSub>
                    <m:r>
                      <a:rPr lang="en-ZA" sz="3200" b="1" i="1">
                        <a:solidFill>
                          <a:schemeClr val="tx1"/>
                        </a:solidFill>
                        <a:latin typeface="Cambria Math"/>
                        <a:cs typeface="Times New Roman" pitchFamily="18" charset="0"/>
                      </a:rPr>
                      <m:t>=?</m:t>
                    </m:r>
                  </m:oMath>
                </a14:m>
                <a:endParaRPr lang="en-US" sz="3200" b="1" dirty="0">
                  <a:solidFill>
                    <a:schemeClr val="tx1"/>
                  </a:solidFill>
                  <a:latin typeface="Times New Roman" pitchFamily="18" charset="0"/>
                  <a:cs typeface="Times New Roman" pitchFamily="18" charset="0"/>
                </a:endParaRPr>
              </a:p>
              <a:p>
                <a:pPr>
                  <a:lnSpc>
                    <a:spcPct val="90000"/>
                  </a:lnSpc>
                  <a:buFontTx/>
                  <a:buNone/>
                </a:pPr>
                <a:endParaRPr lang="en-US" sz="3200" b="1" dirty="0">
                  <a:solidFill>
                    <a:schemeClr val="tx1"/>
                  </a:solidFill>
                  <a:latin typeface="Times New Roman" pitchFamily="18" charset="0"/>
                  <a:cs typeface="Times New Roman" pitchFamily="18" charset="0"/>
                </a:endParaRPr>
              </a:p>
              <a:p>
                <a:pPr>
                  <a:lnSpc>
                    <a:spcPct val="90000"/>
                  </a:lnSpc>
                  <a:buFontTx/>
                  <a:buNone/>
                </a:pPr>
                <a:endParaRPr lang="en-US" sz="800" b="1" dirty="0">
                  <a:solidFill>
                    <a:schemeClr val="tx1"/>
                  </a:solidFill>
                  <a:latin typeface="Times New Roman" pitchFamily="18" charset="0"/>
                  <a:cs typeface="Times New Roman" pitchFamily="18" charset="0"/>
                </a:endParaRPr>
              </a:p>
              <a:p>
                <a:pPr>
                  <a:buNone/>
                </a:pPr>
                <a14:m>
                  <m:oMathPara xmlns:m="http://schemas.openxmlformats.org/officeDocument/2006/math">
                    <m:oMathParaPr>
                      <m:jc m:val="left"/>
                    </m:oMathParaPr>
                    <m:oMath xmlns:m="http://schemas.openxmlformats.org/officeDocument/2006/math">
                      <m:sSub>
                        <m:sSubPr>
                          <m:ctrlPr>
                            <a:rPr lang="en-ZA" sz="3200" b="1" i="1" dirty="0">
                              <a:solidFill>
                                <a:srgbClr val="FFFF00"/>
                              </a:solidFill>
                              <a:latin typeface="Cambria Math" panose="02040503050406030204" pitchFamily="18" charset="0"/>
                            </a:rPr>
                          </m:ctrlPr>
                        </m:sSubPr>
                        <m:e>
                          <m:r>
                            <a:rPr lang="en-ZA" sz="3200" b="1" i="1" dirty="0">
                              <a:solidFill>
                                <a:srgbClr val="FFFF00"/>
                              </a:solidFill>
                              <a:latin typeface="Cambria Math"/>
                            </a:rPr>
                            <m:t>𝑺</m:t>
                          </m:r>
                        </m:e>
                        <m:sub>
                          <m:r>
                            <a:rPr lang="en-ZA" sz="3200" b="1" i="1" dirty="0">
                              <a:solidFill>
                                <a:srgbClr val="FFFF00"/>
                              </a:solidFill>
                              <a:latin typeface="Cambria Math"/>
                            </a:rPr>
                            <m:t>𝒏</m:t>
                          </m:r>
                        </m:sub>
                      </m:sSub>
                      <m:r>
                        <a:rPr lang="en-ZA" sz="3200" b="1" i="1" dirty="0">
                          <a:solidFill>
                            <a:srgbClr val="FFFF00"/>
                          </a:solidFill>
                          <a:latin typeface="Cambria Math"/>
                        </a:rPr>
                        <m:t>   = </m:t>
                      </m:r>
                      <m:f>
                        <m:fPr>
                          <m:ctrlPr>
                            <a:rPr lang="en-ZA" sz="3200" b="1" i="1" dirty="0">
                              <a:solidFill>
                                <a:srgbClr val="FFFF00"/>
                              </a:solidFill>
                              <a:latin typeface="Cambria Math" panose="02040503050406030204" pitchFamily="18" charset="0"/>
                            </a:rPr>
                          </m:ctrlPr>
                        </m:fPr>
                        <m:num>
                          <m:r>
                            <a:rPr lang="en-ZA" sz="3200" b="1" i="1" dirty="0">
                              <a:solidFill>
                                <a:srgbClr val="FFFF00"/>
                              </a:solidFill>
                              <a:latin typeface="Cambria Math"/>
                            </a:rPr>
                            <m:t>𝒂</m:t>
                          </m:r>
                          <m:r>
                            <a:rPr lang="en-ZA" sz="3200" b="1" i="1" dirty="0">
                              <a:solidFill>
                                <a:srgbClr val="FFFF00"/>
                              </a:solidFill>
                              <a:latin typeface="Cambria Math"/>
                            </a:rPr>
                            <m:t>(</m:t>
                          </m:r>
                          <m:sSup>
                            <m:sSupPr>
                              <m:ctrlPr>
                                <a:rPr lang="en-ZA" sz="3200" b="1" i="1" dirty="0">
                                  <a:solidFill>
                                    <a:srgbClr val="FFFF00"/>
                                  </a:solidFill>
                                  <a:latin typeface="Cambria Math" panose="02040503050406030204" pitchFamily="18" charset="0"/>
                                </a:rPr>
                              </m:ctrlPr>
                            </m:sSupPr>
                            <m:e>
                              <m:r>
                                <a:rPr lang="en-ZA" sz="3200" b="1" i="1" dirty="0">
                                  <a:solidFill>
                                    <a:srgbClr val="FFFF00"/>
                                  </a:solidFill>
                                  <a:latin typeface="Cambria Math"/>
                                </a:rPr>
                                <m:t>𝒓</m:t>
                              </m:r>
                            </m:e>
                            <m:sup>
                              <m:r>
                                <a:rPr lang="en-ZA" sz="3200" b="1" i="1" dirty="0">
                                  <a:solidFill>
                                    <a:srgbClr val="FFFF00"/>
                                  </a:solidFill>
                                  <a:latin typeface="Cambria Math"/>
                                </a:rPr>
                                <m:t>𝒏</m:t>
                              </m:r>
                            </m:sup>
                          </m:sSup>
                          <m:r>
                            <a:rPr lang="en-ZA" sz="3200" b="1" i="1" dirty="0">
                              <a:solidFill>
                                <a:srgbClr val="FFFF00"/>
                              </a:solidFill>
                              <a:latin typeface="Cambria Math"/>
                            </a:rPr>
                            <m:t>−</m:t>
                          </m:r>
                          <m:r>
                            <a:rPr lang="en-ZA" sz="3200" b="1" i="1" dirty="0">
                              <a:solidFill>
                                <a:srgbClr val="FFFF00"/>
                              </a:solidFill>
                              <a:latin typeface="Cambria Math"/>
                            </a:rPr>
                            <m:t>𝟏</m:t>
                          </m:r>
                          <m:r>
                            <a:rPr lang="en-ZA" sz="3200" b="1" i="1" dirty="0">
                              <a:solidFill>
                                <a:srgbClr val="FFFF00"/>
                              </a:solidFill>
                              <a:latin typeface="Cambria Math"/>
                            </a:rPr>
                            <m:t>)</m:t>
                          </m:r>
                        </m:num>
                        <m:den>
                          <m:r>
                            <a:rPr lang="en-ZA" sz="3200" b="1" i="1" dirty="0">
                              <a:solidFill>
                                <a:srgbClr val="FFFF00"/>
                              </a:solidFill>
                              <a:latin typeface="Cambria Math"/>
                            </a:rPr>
                            <m:t>𝒓</m:t>
                          </m:r>
                          <m:r>
                            <a:rPr lang="en-ZA" sz="3200" b="1" i="1" dirty="0">
                              <a:solidFill>
                                <a:srgbClr val="FFFF00"/>
                              </a:solidFill>
                              <a:latin typeface="Cambria Math"/>
                            </a:rPr>
                            <m:t>−</m:t>
                          </m:r>
                          <m:r>
                            <a:rPr lang="en-ZA" sz="3200" b="1" i="1" dirty="0">
                              <a:solidFill>
                                <a:srgbClr val="FFFF00"/>
                              </a:solidFill>
                              <a:latin typeface="Cambria Math"/>
                            </a:rPr>
                            <m:t>𝟏</m:t>
                          </m:r>
                        </m:den>
                      </m:f>
                    </m:oMath>
                  </m:oMathPara>
                </a14:m>
                <a:endParaRPr lang="en-ZA" sz="3200" b="1" i="1" dirty="0">
                  <a:solidFill>
                    <a:srgbClr val="FFFF00"/>
                  </a:solidFill>
                  <a:latin typeface="Times New Roman" pitchFamily="18" charset="0"/>
                  <a:cs typeface="Times New Roman" pitchFamily="18" charset="0"/>
                </a:endParaRPr>
              </a:p>
              <a:p>
                <a:pPr>
                  <a:buNone/>
                </a:pPr>
                <a14:m>
                  <m:oMath xmlns:m="http://schemas.openxmlformats.org/officeDocument/2006/math">
                    <m:r>
                      <a:rPr lang="en-ZA" sz="3200" b="1" i="1" dirty="0">
                        <a:solidFill>
                          <a:srgbClr val="FFFF00"/>
                        </a:solidFill>
                        <a:latin typeface="Cambria Math"/>
                      </a:rPr>
                      <m:t>   </m:t>
                    </m:r>
                    <m:sSub>
                      <m:sSubPr>
                        <m:ctrlPr>
                          <a:rPr lang="en-ZA" sz="3200" b="1" i="1" dirty="0">
                            <a:solidFill>
                              <a:srgbClr val="FFFF00"/>
                            </a:solidFill>
                            <a:latin typeface="Cambria Math" panose="02040503050406030204" pitchFamily="18" charset="0"/>
                          </a:rPr>
                        </m:ctrlPr>
                      </m:sSubPr>
                      <m:e>
                        <m:r>
                          <a:rPr lang="en-ZA" sz="3200" b="1" i="1" dirty="0">
                            <a:solidFill>
                              <a:srgbClr val="FFFF00"/>
                            </a:solidFill>
                            <a:latin typeface="Cambria Math"/>
                          </a:rPr>
                          <m:t>𝑺</m:t>
                        </m:r>
                      </m:e>
                      <m:sub>
                        <m:r>
                          <a:rPr lang="en-ZA" sz="3200" b="1" i="1" dirty="0">
                            <a:solidFill>
                              <a:srgbClr val="FFFF00"/>
                            </a:solidFill>
                            <a:latin typeface="Cambria Math"/>
                          </a:rPr>
                          <m:t>𝟏𝟑</m:t>
                        </m:r>
                      </m:sub>
                    </m:sSub>
                    <m:r>
                      <a:rPr lang="en-ZA" sz="3200" b="1" i="1" dirty="0">
                        <a:solidFill>
                          <a:srgbClr val="FFFF00"/>
                        </a:solidFill>
                        <a:latin typeface="Cambria Math"/>
                      </a:rPr>
                      <m:t> = </m:t>
                    </m:r>
                    <m:f>
                      <m:fPr>
                        <m:ctrlPr>
                          <a:rPr lang="en-ZA" sz="3200" b="1" i="1" dirty="0">
                            <a:solidFill>
                              <a:srgbClr val="FFFF00"/>
                            </a:solidFill>
                            <a:latin typeface="Cambria Math" panose="02040503050406030204" pitchFamily="18" charset="0"/>
                          </a:rPr>
                        </m:ctrlPr>
                      </m:fPr>
                      <m:num>
                        <m:d>
                          <m:dPr>
                            <m:ctrlPr>
                              <a:rPr lang="en-ZA" sz="3200" b="1" i="1" dirty="0">
                                <a:solidFill>
                                  <a:srgbClr val="FFFF00"/>
                                </a:solidFill>
                                <a:latin typeface="Cambria Math" panose="02040503050406030204" pitchFamily="18" charset="0"/>
                              </a:rPr>
                            </m:ctrlPr>
                          </m:dPr>
                          <m:e>
                            <m:r>
                              <a:rPr lang="en-ZA" sz="3200" b="1" i="1" dirty="0">
                                <a:solidFill>
                                  <a:srgbClr val="FFFF00"/>
                                </a:solidFill>
                                <a:latin typeface="Cambria Math"/>
                              </a:rPr>
                              <m:t>𝟔</m:t>
                            </m:r>
                          </m:e>
                        </m:d>
                        <m:r>
                          <a:rPr lang="en-ZA" sz="3200" b="1" i="1" dirty="0">
                            <a:solidFill>
                              <a:srgbClr val="FFFF00"/>
                            </a:solidFill>
                            <a:latin typeface="Cambria Math"/>
                          </a:rPr>
                          <m:t>[</m:t>
                        </m:r>
                        <m:d>
                          <m:dPr>
                            <m:ctrlPr>
                              <a:rPr lang="en-ZA" sz="3200" b="1" i="1" dirty="0">
                                <a:solidFill>
                                  <a:srgbClr val="FFFF00"/>
                                </a:solidFill>
                                <a:latin typeface="Cambria Math" panose="02040503050406030204" pitchFamily="18" charset="0"/>
                              </a:rPr>
                            </m:ctrlPr>
                          </m:dPr>
                          <m:e>
                            <m:sSup>
                              <m:sSupPr>
                                <m:ctrlPr>
                                  <a:rPr lang="en-ZA" sz="3200" b="1" i="1" dirty="0">
                                    <a:solidFill>
                                      <a:srgbClr val="FFFF00"/>
                                    </a:solidFill>
                                    <a:latin typeface="Cambria Math" panose="02040503050406030204" pitchFamily="18" charset="0"/>
                                  </a:rPr>
                                </m:ctrlPr>
                              </m:sSupPr>
                              <m:e>
                                <m:r>
                                  <a:rPr lang="en-ZA" sz="3200" b="1" i="1" dirty="0">
                                    <a:solidFill>
                                      <a:srgbClr val="FFFF00"/>
                                    </a:solidFill>
                                    <a:latin typeface="Cambria Math"/>
                                  </a:rPr>
                                  <m:t>−</m:t>
                                </m:r>
                                <m:r>
                                  <a:rPr lang="en-ZA" sz="3200" b="1" i="1" dirty="0">
                                    <a:solidFill>
                                      <a:srgbClr val="FFFF00"/>
                                    </a:solidFill>
                                    <a:latin typeface="Cambria Math"/>
                                  </a:rPr>
                                  <m:t>𝟑</m:t>
                                </m:r>
                                <m:r>
                                  <a:rPr lang="en-ZA" sz="3200" b="1" i="1" dirty="0">
                                    <a:solidFill>
                                      <a:srgbClr val="FFFF00"/>
                                    </a:solidFill>
                                    <a:latin typeface="Cambria Math"/>
                                  </a:rPr>
                                  <m:t>)</m:t>
                                </m:r>
                              </m:e>
                              <m:sup>
                                <m:r>
                                  <a:rPr lang="en-ZA" sz="3200" b="1" i="1" dirty="0">
                                    <a:solidFill>
                                      <a:srgbClr val="FFFF00"/>
                                    </a:solidFill>
                                    <a:latin typeface="Cambria Math"/>
                                  </a:rPr>
                                  <m:t>𝟏𝟑</m:t>
                                </m:r>
                              </m:sup>
                            </m:sSup>
                            <m:r>
                              <a:rPr lang="en-ZA" sz="3200" b="1" i="1" dirty="0">
                                <a:solidFill>
                                  <a:srgbClr val="FFFF00"/>
                                </a:solidFill>
                                <a:latin typeface="Cambria Math"/>
                              </a:rPr>
                              <m:t>−</m:t>
                            </m:r>
                            <m:r>
                              <a:rPr lang="en-ZA" sz="3200" b="1" i="1" dirty="0">
                                <a:solidFill>
                                  <a:srgbClr val="FFFF00"/>
                                </a:solidFill>
                                <a:latin typeface="Cambria Math"/>
                              </a:rPr>
                              <m:t>𝟏</m:t>
                            </m:r>
                          </m:e>
                        </m:d>
                        <m:r>
                          <a:rPr lang="en-ZA" sz="3200" b="1" i="1" dirty="0">
                            <a:solidFill>
                              <a:srgbClr val="FFFF00"/>
                            </a:solidFill>
                            <a:latin typeface="Cambria Math"/>
                          </a:rPr>
                          <m:t>]</m:t>
                        </m:r>
                      </m:num>
                      <m:den>
                        <m:r>
                          <a:rPr lang="en-ZA" sz="3200" b="1" i="1" dirty="0">
                            <a:solidFill>
                              <a:srgbClr val="FFFF00"/>
                            </a:solidFill>
                            <a:latin typeface="Cambria Math"/>
                          </a:rPr>
                          <m:t>(−</m:t>
                        </m:r>
                        <m:r>
                          <a:rPr lang="en-ZA" sz="3200" b="1" i="1" dirty="0">
                            <a:solidFill>
                              <a:srgbClr val="FFFF00"/>
                            </a:solidFill>
                            <a:latin typeface="Cambria Math"/>
                          </a:rPr>
                          <m:t>𝟑</m:t>
                        </m:r>
                        <m:r>
                          <a:rPr lang="en-ZA" sz="3200" b="1" i="1" dirty="0">
                            <a:solidFill>
                              <a:srgbClr val="FFFF00"/>
                            </a:solidFill>
                            <a:latin typeface="Cambria Math"/>
                          </a:rPr>
                          <m:t>)−</m:t>
                        </m:r>
                        <m:r>
                          <a:rPr lang="en-ZA" sz="3200" b="1" i="1" dirty="0">
                            <a:solidFill>
                              <a:srgbClr val="FFFF00"/>
                            </a:solidFill>
                            <a:latin typeface="Cambria Math"/>
                          </a:rPr>
                          <m:t>𝟏</m:t>
                        </m:r>
                      </m:den>
                    </m:f>
                    <m:r>
                      <a:rPr lang="en-ZA" sz="3200" b="1" i="1" dirty="0">
                        <a:solidFill>
                          <a:srgbClr val="FFFF00"/>
                        </a:solidFill>
                        <a:latin typeface="Cambria Math"/>
                      </a:rPr>
                      <m:t> </m:t>
                    </m:r>
                  </m:oMath>
                </a14:m>
                <a:r>
                  <a:rPr lang="en-US" sz="3200" b="1" dirty="0">
                    <a:solidFill>
                      <a:srgbClr val="FFFF00"/>
                    </a:solidFill>
                    <a:latin typeface="Times New Roman" pitchFamily="18" charset="0"/>
                    <a:cs typeface="Times New Roman" pitchFamily="18" charset="0"/>
                  </a:rPr>
                  <a:t>	</a:t>
                </a:r>
              </a:p>
              <a:p>
                <a:pPr>
                  <a:buNone/>
                </a:pPr>
                <a:r>
                  <a:rPr lang="en-US" sz="3200" b="1" dirty="0">
                    <a:solidFill>
                      <a:srgbClr val="FFFF00"/>
                    </a:solidFill>
                    <a:latin typeface="Times New Roman" pitchFamily="18" charset="0"/>
                    <a:cs typeface="Times New Roman" pitchFamily="18" charset="0"/>
                  </a:rPr>
                  <a:t>          </a:t>
                </a:r>
                <a14:m>
                  <m:oMath xmlns:m="http://schemas.openxmlformats.org/officeDocument/2006/math">
                    <m:r>
                      <a:rPr lang="en-ZA" sz="3200" b="1">
                        <a:solidFill>
                          <a:srgbClr val="FFFF00"/>
                        </a:solidFill>
                        <a:latin typeface="Cambria Math"/>
                        <a:cs typeface="Times New Roman" pitchFamily="18" charset="0"/>
                      </a:rPr>
                      <m:t> </m:t>
                    </m:r>
                    <m:r>
                      <a:rPr lang="en-ZA" sz="3200" b="1" i="1">
                        <a:solidFill>
                          <a:srgbClr val="FFFF00"/>
                        </a:solidFill>
                        <a:latin typeface="Cambria Math"/>
                        <a:cs typeface="Times New Roman" pitchFamily="18" charset="0"/>
                      </a:rPr>
                      <m:t>=</m:t>
                    </m:r>
                    <m:r>
                      <a:rPr lang="en-ZA" sz="3200" b="1" i="1">
                        <a:solidFill>
                          <a:srgbClr val="FFFF00"/>
                        </a:solidFill>
                        <a:latin typeface="Cambria Math"/>
                        <a:cs typeface="Times New Roman" pitchFamily="18" charset="0"/>
                      </a:rPr>
                      <m:t>𝟐</m:t>
                    </m:r>
                    <m:r>
                      <a:rPr lang="en-ZA" sz="3200" b="1" i="1">
                        <a:solidFill>
                          <a:srgbClr val="FFFF00"/>
                        </a:solidFill>
                        <a:latin typeface="Cambria Math"/>
                        <a:cs typeface="Times New Roman" pitchFamily="18" charset="0"/>
                      </a:rPr>
                      <m:t> </m:t>
                    </m:r>
                    <m:r>
                      <a:rPr lang="en-ZA" sz="3200" b="1" i="1">
                        <a:solidFill>
                          <a:srgbClr val="FFFF00"/>
                        </a:solidFill>
                        <a:latin typeface="Cambria Math"/>
                        <a:cs typeface="Times New Roman" pitchFamily="18" charset="0"/>
                      </a:rPr>
                      <m:t>𝟑𝟗𝟏</m:t>
                    </m:r>
                    <m:r>
                      <a:rPr lang="en-ZA" sz="3200" b="1" i="1">
                        <a:solidFill>
                          <a:srgbClr val="FFFF00"/>
                        </a:solidFill>
                        <a:latin typeface="Cambria Math"/>
                        <a:cs typeface="Times New Roman" pitchFamily="18" charset="0"/>
                      </a:rPr>
                      <m:t> </m:t>
                    </m:r>
                    <m:r>
                      <a:rPr lang="en-ZA" sz="3200" b="1" i="1">
                        <a:solidFill>
                          <a:srgbClr val="FFFF00"/>
                        </a:solidFill>
                        <a:latin typeface="Cambria Math"/>
                        <a:cs typeface="Times New Roman" pitchFamily="18" charset="0"/>
                      </a:rPr>
                      <m:t>𝟒𝟖𝟔</m:t>
                    </m:r>
                  </m:oMath>
                </a14:m>
                <a:endParaRPr lang="en-US" sz="3200" b="1" dirty="0">
                  <a:solidFill>
                    <a:srgbClr val="FFFF00"/>
                  </a:solidFill>
                  <a:latin typeface="Times New Roman" pitchFamily="18" charset="0"/>
                  <a:cs typeface="Times New Roman" pitchFamily="18" charset="0"/>
                </a:endParaRPr>
              </a:p>
              <a:p>
                <a:pPr>
                  <a:buNone/>
                </a:pPr>
                <a:r>
                  <a:rPr lang="en-US" sz="3200" b="1" dirty="0">
                    <a:solidFill>
                      <a:srgbClr val="FFFF00"/>
                    </a:solidFill>
                    <a:latin typeface="Times New Roman" pitchFamily="18" charset="0"/>
                    <a:cs typeface="Times New Roman" pitchFamily="18" charset="0"/>
                  </a:rPr>
                  <a:t>		</a:t>
                </a:r>
                <a14:m>
                  <m:oMath xmlns:m="http://schemas.openxmlformats.org/officeDocument/2006/math">
                    <m:r>
                      <a:rPr lang="en-ZA" sz="3200" b="1" i="1">
                        <a:solidFill>
                          <a:srgbClr val="FFFF00"/>
                        </a:solidFill>
                        <a:latin typeface="Cambria Math" panose="02040503050406030204" pitchFamily="18" charset="0"/>
                        <a:cs typeface="Times New Roman" pitchFamily="18" charset="0"/>
                      </a:rPr>
                      <m:t>   </m:t>
                    </m:r>
                  </m:oMath>
                </a14:m>
                <a:endParaRPr lang="en-US" sz="3200" b="1" dirty="0">
                  <a:solidFill>
                    <a:srgbClr val="FFFF00"/>
                  </a:solidFill>
                  <a:latin typeface="Times New Roman" pitchFamily="18" charset="0"/>
                  <a:cs typeface="Times New Roman" pitchFamily="18" charset="0"/>
                </a:endParaRPr>
              </a:p>
            </p:txBody>
          </p:sp>
        </mc:Choice>
        <mc:Fallback xmlns="">
          <p:sp>
            <p:nvSpPr>
              <p:cNvPr id="4" name="Rectangle 3"/>
              <p:cNvSpPr txBox="1">
                <a:spLocks noRot="1" noChangeAspect="1" noMove="1" noResize="1" noEditPoints="1" noAdjustHandles="1" noChangeArrowheads="1" noChangeShapeType="1" noTextEdit="1"/>
              </p:cNvSpPr>
              <p:nvPr/>
            </p:nvSpPr>
            <p:spPr>
              <a:xfrm>
                <a:off x="1847528" y="260648"/>
                <a:ext cx="8640960" cy="6336704"/>
              </a:xfrm>
              <a:prstGeom prst="rect">
                <a:avLst/>
              </a:prstGeom>
              <a:blipFill>
                <a:blip r:embed="rId2"/>
                <a:stretch>
                  <a:fillRect l="-2045"/>
                </a:stretch>
              </a:blipFill>
            </p:spPr>
            <p:txBody>
              <a:bodyPr/>
              <a:lstStyle/>
              <a:p>
                <a:r>
                  <a:rPr lang="en-ZA">
                    <a:noFill/>
                  </a:rPr>
                  <a:t> </a:t>
                </a:r>
              </a:p>
            </p:txBody>
          </p:sp>
        </mc:Fallback>
      </mc:AlternateContent>
    </p:spTree>
    <p:extLst>
      <p:ext uri="{BB962C8B-B14F-4D97-AF65-F5344CB8AC3E}">
        <p14:creationId xmlns:p14="http://schemas.microsoft.com/office/powerpoint/2010/main" val="325751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 calcmode="lin" valueType="num">
                                      <p:cBhvr additive="base">
                                        <p:cTn id="1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fade">
                                      <p:cBhvr>
                                        <p:cTn id="18" dur="1000"/>
                                        <p:tgtEl>
                                          <p:spTgt spid="4">
                                            <p:txEl>
                                              <p:pRg st="6" end="6"/>
                                            </p:txEl>
                                          </p:spTgt>
                                        </p:tgtEl>
                                      </p:cBhvr>
                                    </p:animEffect>
                                    <p:anim calcmode="lin" valueType="num">
                                      <p:cBhvr>
                                        <p:cTn id="1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6" end="6"/>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fade">
                                      <p:cBhvr>
                                        <p:cTn id="23" dur="1000"/>
                                        <p:tgtEl>
                                          <p:spTgt spid="4">
                                            <p:txEl>
                                              <p:pRg st="7" end="7"/>
                                            </p:txEl>
                                          </p:spTgt>
                                        </p:tgtEl>
                                      </p:cBhvr>
                                    </p:animEffect>
                                    <p:anim calcmode="lin" valueType="num">
                                      <p:cBhvr>
                                        <p:cTn id="2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7" end="7"/>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1000"/>
                                        <p:tgtEl>
                                          <p:spTgt spid="4">
                                            <p:txEl>
                                              <p:pRg st="8" end="8"/>
                                            </p:txEl>
                                          </p:spTgt>
                                        </p:tgtEl>
                                      </p:cBhvr>
                                    </p:animEffect>
                                    <p:anim calcmode="lin" valueType="num">
                                      <p:cBhvr>
                                        <p:cTn id="2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21527" y="188640"/>
            <a:ext cx="8784977" cy="1066800"/>
          </a:xfrm>
          <a:prstGeom prst="rect">
            <a:avLst/>
          </a:prstGeom>
          <a:solidFill>
            <a:schemeClr val="bg2">
              <a:lumMod val="25000"/>
              <a:lumOff val="75000"/>
            </a:schemeClr>
          </a:solidFill>
          <a:ln>
            <a:noFill/>
          </a:ln>
        </p:spPr>
        <p:txBody>
          <a:bodyPr vert="horz" lIns="91440" tIns="45720" rIns="91440" bIns="45720" rtlCol="0" anchor="ctr">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u="sng" dirty="0">
                <a:ln w="13335" cmpd="sng">
                  <a:solidFill>
                    <a:srgbClr val="759AA5">
                      <a:lumMod val="50000"/>
                    </a:srgbClr>
                  </a:solidFill>
                  <a:prstDash val="solid"/>
                </a:ln>
                <a:solidFill>
                  <a:prstClr val="black">
                    <a:lumMod val="75000"/>
                    <a:lumOff val="25000"/>
                  </a:prstClr>
                </a:solidFill>
                <a:latin typeface="Times New Roman" pitchFamily="18" charset="0"/>
                <a:cs typeface="Times New Roman" pitchFamily="18" charset="0"/>
              </a:rPr>
              <a:t>Characteristics of the SUM TO INFINITY </a:t>
            </a:r>
          </a:p>
        </p:txBody>
      </p:sp>
      <p:sp>
        <p:nvSpPr>
          <p:cNvPr id="6" name="TextBox 5"/>
          <p:cNvSpPr txBox="1"/>
          <p:nvPr/>
        </p:nvSpPr>
        <p:spPr>
          <a:xfrm>
            <a:off x="1937550" y="1628801"/>
            <a:ext cx="8550938" cy="4770537"/>
          </a:xfrm>
          <a:prstGeom prst="rect">
            <a:avLst/>
          </a:prstGeom>
          <a:noFill/>
        </p:spPr>
        <p:txBody>
          <a:bodyPr wrap="square" rtlCol="0">
            <a:spAutoFit/>
          </a:bodyPr>
          <a:lstStyle/>
          <a:p>
            <a:r>
              <a:rPr lang="en-ZA" sz="3200" b="1" dirty="0">
                <a:latin typeface="Times New Roman" pitchFamily="18" charset="0"/>
                <a:cs typeface="Times New Roman" pitchFamily="18" charset="0"/>
              </a:rPr>
              <a:t>In an </a:t>
            </a:r>
            <a:r>
              <a:rPr lang="en-ZA" sz="3200" b="1" dirty="0">
                <a:solidFill>
                  <a:srgbClr val="66FF33"/>
                </a:solidFill>
                <a:latin typeface="Times New Roman" pitchFamily="18" charset="0"/>
                <a:cs typeface="Times New Roman" pitchFamily="18" charset="0"/>
              </a:rPr>
              <a:t>Arithmetic Progression</a:t>
            </a:r>
            <a:r>
              <a:rPr lang="en-ZA" sz="3200" b="1" dirty="0">
                <a:latin typeface="Times New Roman" pitchFamily="18" charset="0"/>
                <a:cs typeface="Times New Roman" pitchFamily="18" charset="0"/>
              </a:rPr>
              <a:t>, the sum to infinity will result in a </a:t>
            </a:r>
            <a:r>
              <a:rPr lang="en-ZA" sz="3200" b="1" dirty="0">
                <a:solidFill>
                  <a:srgbClr val="66FF33"/>
                </a:solidFill>
                <a:latin typeface="Times New Roman" pitchFamily="18" charset="0"/>
                <a:cs typeface="Times New Roman" pitchFamily="18" charset="0"/>
              </a:rPr>
              <a:t>DIVERGING</a:t>
            </a:r>
            <a:r>
              <a:rPr lang="en-ZA" sz="3200" b="1" dirty="0">
                <a:latin typeface="Times New Roman" pitchFamily="18" charset="0"/>
                <a:cs typeface="Times New Roman" pitchFamily="18" charset="0"/>
              </a:rPr>
              <a:t> series</a:t>
            </a:r>
          </a:p>
          <a:p>
            <a:endParaRPr lang="en-ZA" sz="800" b="1" dirty="0">
              <a:latin typeface="Times New Roman" pitchFamily="18" charset="0"/>
              <a:cs typeface="Times New Roman" pitchFamily="18" charset="0"/>
            </a:endParaRPr>
          </a:p>
          <a:p>
            <a:pPr marL="285750" indent="-285750">
              <a:buFont typeface="Arial" charset="0"/>
              <a:buChar char="•"/>
            </a:pPr>
            <a:r>
              <a:rPr lang="en-ZA" sz="3200" b="1" dirty="0">
                <a:latin typeface="Times New Roman" pitchFamily="18" charset="0"/>
                <a:cs typeface="Times New Roman" pitchFamily="18" charset="0"/>
              </a:rPr>
              <a:t>i.e. the sum will be infinitely big or infinitely small</a:t>
            </a:r>
          </a:p>
          <a:p>
            <a:endParaRPr lang="en-ZA" sz="3200" b="1" dirty="0">
              <a:latin typeface="Times New Roman" pitchFamily="18" charset="0"/>
              <a:cs typeface="Times New Roman" pitchFamily="18" charset="0"/>
            </a:endParaRPr>
          </a:p>
          <a:p>
            <a:r>
              <a:rPr lang="en-ZA" sz="3200" b="1" dirty="0">
                <a:latin typeface="Times New Roman" pitchFamily="18" charset="0"/>
                <a:cs typeface="Times New Roman" pitchFamily="18" charset="0"/>
              </a:rPr>
              <a:t>In a </a:t>
            </a:r>
            <a:r>
              <a:rPr lang="en-ZA" sz="3200" b="1" dirty="0">
                <a:solidFill>
                  <a:srgbClr val="FFFF00"/>
                </a:solidFill>
                <a:latin typeface="Times New Roman" pitchFamily="18" charset="0"/>
                <a:cs typeface="Times New Roman" pitchFamily="18" charset="0"/>
              </a:rPr>
              <a:t>Geometric Progression</a:t>
            </a:r>
            <a:r>
              <a:rPr lang="en-ZA" sz="3200" b="1" dirty="0">
                <a:latin typeface="Times New Roman" pitchFamily="18" charset="0"/>
                <a:cs typeface="Times New Roman" pitchFamily="18" charset="0"/>
              </a:rPr>
              <a:t>, the sum to infinity will result in a </a:t>
            </a:r>
            <a:r>
              <a:rPr lang="en-ZA" sz="3200" b="1" dirty="0">
                <a:solidFill>
                  <a:srgbClr val="FFFF00"/>
                </a:solidFill>
                <a:latin typeface="Times New Roman" pitchFamily="18" charset="0"/>
                <a:cs typeface="Times New Roman" pitchFamily="18" charset="0"/>
              </a:rPr>
              <a:t>CONVERGING</a:t>
            </a:r>
            <a:r>
              <a:rPr lang="en-ZA" sz="3200" b="1" dirty="0">
                <a:latin typeface="Times New Roman" pitchFamily="18" charset="0"/>
                <a:cs typeface="Times New Roman" pitchFamily="18" charset="0"/>
              </a:rPr>
              <a:t> series</a:t>
            </a:r>
          </a:p>
          <a:p>
            <a:endParaRPr lang="en-ZA" sz="800" b="1" dirty="0">
              <a:latin typeface="Times New Roman" pitchFamily="18" charset="0"/>
              <a:cs typeface="Times New Roman" pitchFamily="18" charset="0"/>
            </a:endParaRPr>
          </a:p>
          <a:p>
            <a:pPr marL="285750" indent="-285750">
              <a:buFont typeface="Arial" charset="0"/>
              <a:buChar char="•"/>
            </a:pPr>
            <a:r>
              <a:rPr lang="en-ZA" sz="3200" b="1" dirty="0">
                <a:latin typeface="Times New Roman" pitchFamily="18" charset="0"/>
                <a:cs typeface="Times New Roman" pitchFamily="18" charset="0"/>
              </a:rPr>
              <a:t>i.e. the </a:t>
            </a:r>
            <a:r>
              <a:rPr lang="en-ZA" sz="3200" b="1" dirty="0">
                <a:solidFill>
                  <a:srgbClr val="FFFF00"/>
                </a:solidFill>
                <a:latin typeface="Times New Roman" pitchFamily="18" charset="0"/>
                <a:cs typeface="Times New Roman" pitchFamily="18" charset="0"/>
              </a:rPr>
              <a:t>sum</a:t>
            </a:r>
            <a:r>
              <a:rPr lang="en-ZA" sz="3200" b="1" dirty="0">
                <a:latin typeface="Times New Roman" pitchFamily="18" charset="0"/>
                <a:cs typeface="Times New Roman" pitchFamily="18" charset="0"/>
              </a:rPr>
              <a:t> will be get closer and closer (converge) to a particular </a:t>
            </a:r>
            <a:r>
              <a:rPr lang="en-ZA" sz="3200" b="1" dirty="0">
                <a:solidFill>
                  <a:srgbClr val="FFFF00"/>
                </a:solidFill>
                <a:latin typeface="Times New Roman" pitchFamily="18" charset="0"/>
                <a:cs typeface="Times New Roman" pitchFamily="18" charset="0"/>
              </a:rPr>
              <a:t>number</a:t>
            </a:r>
          </a:p>
        </p:txBody>
      </p:sp>
    </p:spTree>
    <p:extLst>
      <p:ext uri="{BB962C8B-B14F-4D97-AF65-F5344CB8AC3E}">
        <p14:creationId xmlns:p14="http://schemas.microsoft.com/office/powerpoint/2010/main" val="290378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wheel(1)">
                                      <p:cBhvr>
                                        <p:cTn id="10" dur="20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wheel(1)">
                                      <p:cBhvr>
                                        <p:cTn id="15" dur="2000"/>
                                        <p:tgtEl>
                                          <p:spTgt spid="6">
                                            <p:txEl>
                                              <p:pRg st="4" end="4"/>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Effect transition="in" filter="wheel(1)">
                                      <p:cBhvr>
                                        <p:cTn id="18"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21527" y="188640"/>
            <a:ext cx="8784977" cy="1066800"/>
          </a:xfrm>
          <a:prstGeom prst="rect">
            <a:avLst/>
          </a:prstGeom>
          <a:solidFill>
            <a:schemeClr val="bg2">
              <a:lumMod val="25000"/>
              <a:lumOff val="75000"/>
            </a:schemeClr>
          </a:solidFill>
          <a:ln>
            <a:noFill/>
          </a:ln>
        </p:spPr>
        <p:txBody>
          <a:bodyPr vert="horz" lIns="91440" tIns="45720" rIns="91440" bIns="45720" rtlCol="0" anchor="ctr">
            <a:normAutofit fontScale="92500"/>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u="sng" dirty="0">
                <a:ln w="13335" cmpd="sng">
                  <a:solidFill>
                    <a:srgbClr val="759AA5">
                      <a:lumMod val="50000"/>
                    </a:srgbClr>
                  </a:solidFill>
                  <a:prstDash val="solid"/>
                </a:ln>
                <a:solidFill>
                  <a:prstClr val="black">
                    <a:lumMod val="75000"/>
                    <a:lumOff val="25000"/>
                  </a:prstClr>
                </a:solidFill>
                <a:latin typeface="Times New Roman" pitchFamily="18" charset="0"/>
                <a:cs typeface="Times New Roman" pitchFamily="18" charset="0"/>
              </a:rPr>
              <a:t>Requirements to find the SUM TO INFINITY </a:t>
            </a:r>
          </a:p>
        </p:txBody>
      </p:sp>
      <mc:AlternateContent xmlns:mc="http://schemas.openxmlformats.org/markup-compatibility/2006" xmlns:a14="http://schemas.microsoft.com/office/drawing/2010/main">
        <mc:Choice Requires="a14">
          <p:sp>
            <p:nvSpPr>
              <p:cNvPr id="6" name="TextBox 5"/>
              <p:cNvSpPr txBox="1"/>
              <p:nvPr/>
            </p:nvSpPr>
            <p:spPr>
              <a:xfrm>
                <a:off x="1865542" y="2060848"/>
                <a:ext cx="8496944" cy="2862322"/>
              </a:xfrm>
              <a:prstGeom prst="rect">
                <a:avLst/>
              </a:prstGeom>
              <a:noFill/>
            </p:spPr>
            <p:txBody>
              <a:bodyPr wrap="square" rtlCol="0">
                <a:spAutoFit/>
              </a:bodyPr>
              <a:lstStyle/>
              <a:p>
                <a:pPr marL="457200" indent="-457200">
                  <a:spcAft>
                    <a:spcPts val="600"/>
                  </a:spcAft>
                  <a:buFont typeface="Arial" charset="0"/>
                  <a:buChar char="•"/>
                </a:pPr>
                <a:r>
                  <a:rPr lang="en-ZA" sz="3200" b="1" dirty="0">
                    <a:latin typeface="Times New Roman" pitchFamily="18" charset="0"/>
                    <a:cs typeface="Times New Roman" pitchFamily="18" charset="0"/>
                  </a:rPr>
                  <a:t>Must be a </a:t>
                </a:r>
                <a:r>
                  <a:rPr lang="en-ZA" sz="3200" b="1" dirty="0">
                    <a:solidFill>
                      <a:srgbClr val="FFC000"/>
                    </a:solidFill>
                    <a:latin typeface="Times New Roman" pitchFamily="18" charset="0"/>
                    <a:cs typeface="Times New Roman" pitchFamily="18" charset="0"/>
                  </a:rPr>
                  <a:t>Geometric Progression </a:t>
                </a:r>
              </a:p>
              <a:p>
                <a:pPr>
                  <a:spcAft>
                    <a:spcPts val="600"/>
                  </a:spcAft>
                </a:pPr>
                <a:r>
                  <a:rPr lang="en-ZA" sz="3200" b="1" dirty="0">
                    <a:latin typeface="Times New Roman" pitchFamily="18" charset="0"/>
                    <a:cs typeface="Times New Roman" pitchFamily="18" charset="0"/>
                  </a:rPr>
                  <a:t>     (as the series will converge)</a:t>
                </a:r>
              </a:p>
              <a:p>
                <a:pPr>
                  <a:spcAft>
                    <a:spcPts val="600"/>
                  </a:spcAft>
                </a:pPr>
                <a:endParaRPr lang="en-ZA" sz="3200" b="1" dirty="0">
                  <a:solidFill>
                    <a:srgbClr val="FFFF00"/>
                  </a:solidFill>
                  <a:latin typeface="Times New Roman" pitchFamily="18" charset="0"/>
                  <a:cs typeface="Times New Roman" pitchFamily="18" charset="0"/>
                </a:endParaRPr>
              </a:p>
              <a:p>
                <a:pPr marL="457200" indent="-457200">
                  <a:spcAft>
                    <a:spcPts val="600"/>
                  </a:spcAft>
                  <a:buFont typeface="Arial" charset="0"/>
                  <a:buChar char="•"/>
                </a:pPr>
                <a:r>
                  <a:rPr lang="en-ZA" sz="3200" b="1" dirty="0">
                    <a:latin typeface="Times New Roman" pitchFamily="18" charset="0"/>
                    <a:cs typeface="Times New Roman" pitchFamily="18" charset="0"/>
                  </a:rPr>
                  <a:t>The common ratio must be between -1 and 1</a:t>
                </a:r>
              </a:p>
              <a:p>
                <a:pPr>
                  <a:spcAft>
                    <a:spcPts val="600"/>
                  </a:spcAft>
                </a:pPr>
                <a:r>
                  <a:rPr lang="en-ZA" sz="3200" b="1" dirty="0">
                    <a:latin typeface="Times New Roman" pitchFamily="18" charset="0"/>
                    <a:cs typeface="Times New Roman" pitchFamily="18" charset="0"/>
                  </a:rPr>
                  <a:t>     i.e.</a:t>
                </a:r>
                <a:r>
                  <a:rPr lang="en-ZA" sz="3200" b="1" dirty="0">
                    <a:solidFill>
                      <a:srgbClr val="FFFF00"/>
                    </a:solidFill>
                    <a:latin typeface="Times New Roman" pitchFamily="18" charset="0"/>
                    <a:cs typeface="Times New Roman" pitchFamily="18" charset="0"/>
                  </a:rPr>
                  <a:t>    </a:t>
                </a:r>
                <a14:m>
                  <m:oMath xmlns:m="http://schemas.openxmlformats.org/officeDocument/2006/math">
                    <m:r>
                      <a:rPr lang="en-ZA" sz="3200" b="1" i="1">
                        <a:solidFill>
                          <a:srgbClr val="FFFF00"/>
                        </a:solidFill>
                        <a:latin typeface="Cambria Math"/>
                        <a:cs typeface="Times New Roman" pitchFamily="18" charset="0"/>
                      </a:rPr>
                      <m:t>−</m:t>
                    </m:r>
                    <m:r>
                      <a:rPr lang="en-ZA" sz="3200" b="1" i="1">
                        <a:solidFill>
                          <a:srgbClr val="FFFF00"/>
                        </a:solidFill>
                        <a:latin typeface="Cambria Math"/>
                        <a:cs typeface="Times New Roman" pitchFamily="18" charset="0"/>
                      </a:rPr>
                      <m:t>𝟏</m:t>
                    </m:r>
                    <m:r>
                      <a:rPr lang="en-ZA" sz="3200" b="1" i="1">
                        <a:solidFill>
                          <a:srgbClr val="FFFF00"/>
                        </a:solidFill>
                        <a:latin typeface="Cambria Math"/>
                        <a:cs typeface="Times New Roman" pitchFamily="18" charset="0"/>
                      </a:rPr>
                      <m:t> &lt; </m:t>
                    </m:r>
                    <m:r>
                      <a:rPr lang="en-ZA" sz="3200" b="1" i="1">
                        <a:solidFill>
                          <a:srgbClr val="FFFF00"/>
                        </a:solidFill>
                        <a:latin typeface="Cambria Math"/>
                        <a:ea typeface="Cambria Math"/>
                        <a:cs typeface="Times New Roman" pitchFamily="18" charset="0"/>
                      </a:rPr>
                      <m:t>𝒓</m:t>
                    </m:r>
                    <m:r>
                      <a:rPr lang="en-ZA" sz="3200" b="1" i="1">
                        <a:solidFill>
                          <a:srgbClr val="FFFF00"/>
                        </a:solidFill>
                        <a:latin typeface="Cambria Math"/>
                        <a:ea typeface="Cambria Math"/>
                        <a:cs typeface="Times New Roman" pitchFamily="18" charset="0"/>
                      </a:rPr>
                      <m:t> &lt;</m:t>
                    </m:r>
                    <m:r>
                      <a:rPr lang="en-ZA" sz="3200" b="1" i="1">
                        <a:solidFill>
                          <a:srgbClr val="FFFF00"/>
                        </a:solidFill>
                        <a:latin typeface="Cambria Math"/>
                        <a:ea typeface="Cambria Math"/>
                        <a:cs typeface="Times New Roman" pitchFamily="18" charset="0"/>
                      </a:rPr>
                      <m:t>𝟏</m:t>
                    </m:r>
                  </m:oMath>
                </a14:m>
                <a:r>
                  <a:rPr lang="en-ZA" sz="3200" b="1" dirty="0">
                    <a:solidFill>
                      <a:srgbClr val="FFFF00"/>
                    </a:solidFill>
                    <a:latin typeface="Times New Roman" pitchFamily="18" charset="0"/>
                    <a:cs typeface="Times New Roman" pitchFamily="18" charset="0"/>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1865542" y="2060848"/>
                <a:ext cx="8496944" cy="2862322"/>
              </a:xfrm>
              <a:prstGeom prst="rect">
                <a:avLst/>
              </a:prstGeom>
              <a:blipFill>
                <a:blip r:embed="rId2"/>
                <a:stretch>
                  <a:fillRect l="-1650" t="-2979" b="-5745"/>
                </a:stretch>
              </a:blipFill>
            </p:spPr>
            <p:txBody>
              <a:bodyPr/>
              <a:lstStyle/>
              <a:p>
                <a:r>
                  <a:rPr lang="en-ZA">
                    <a:noFill/>
                  </a:rPr>
                  <a:t> </a:t>
                </a:r>
              </a:p>
            </p:txBody>
          </p:sp>
        </mc:Fallback>
      </mc:AlternateContent>
      <p:sp>
        <p:nvSpPr>
          <p:cNvPr id="5" name="TextBox 4"/>
          <p:cNvSpPr txBox="1">
            <a:spLocks noChangeArrowheads="1"/>
          </p:cNvSpPr>
          <p:nvPr/>
        </p:nvSpPr>
        <p:spPr bwMode="auto">
          <a:xfrm>
            <a:off x="4925770" y="6075796"/>
            <a:ext cx="2376488"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en-ZA" sz="2400" dirty="0">
                <a:hlinkClick r:id="rId3"/>
              </a:rPr>
              <a:t>Sum to Infinity</a:t>
            </a:r>
            <a:endParaRPr lang="en-ZA" sz="2400" dirty="0"/>
          </a:p>
        </p:txBody>
      </p:sp>
    </p:spTree>
    <p:extLst>
      <p:ext uri="{BB962C8B-B14F-4D97-AF65-F5344CB8AC3E}">
        <p14:creationId xmlns:p14="http://schemas.microsoft.com/office/powerpoint/2010/main" val="161502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heel(1)">
                                      <p:cBhvr>
                                        <p:cTn id="10" dur="2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wheel(1)">
                                      <p:cBhvr>
                                        <p:cTn id="15" dur="2000"/>
                                        <p:tgtEl>
                                          <p:spTgt spid="6">
                                            <p:txEl>
                                              <p:pRg st="3" end="3"/>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wheel(1)">
                                      <p:cBhvr>
                                        <p:cTn id="18" dur="2000"/>
                                        <p:tgtEl>
                                          <p:spTgt spid="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21527" y="188640"/>
            <a:ext cx="8784977" cy="1066800"/>
          </a:xfrm>
          <a:prstGeom prst="rect">
            <a:avLst/>
          </a:prstGeom>
          <a:solidFill>
            <a:schemeClr val="bg2">
              <a:lumMod val="25000"/>
              <a:lumOff val="75000"/>
            </a:schemeClr>
          </a:solidFill>
          <a:ln>
            <a:noFill/>
          </a:ln>
        </p:spPr>
        <p:txBody>
          <a:bodyPr vert="horz" lIns="91440" tIns="45720" rIns="91440" bIns="45720" rtlCol="0" anchor="ctr">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sz="4400" u="sng" dirty="0">
                <a:ln w="13335" cmpd="sng">
                  <a:solidFill>
                    <a:srgbClr val="759AA5">
                      <a:lumMod val="50000"/>
                    </a:srgbClr>
                  </a:solidFill>
                  <a:prstDash val="solid"/>
                </a:ln>
                <a:solidFill>
                  <a:prstClr val="black">
                    <a:lumMod val="75000"/>
                    <a:lumOff val="25000"/>
                  </a:prstClr>
                </a:solidFill>
                <a:latin typeface="Times New Roman" pitchFamily="18" charset="0"/>
                <a:cs typeface="Times New Roman" pitchFamily="18" charset="0"/>
              </a:rPr>
              <a:t>Finding the SUM TO INFINITY </a:t>
            </a:r>
          </a:p>
        </p:txBody>
      </p:sp>
      <mc:AlternateContent xmlns:mc="http://schemas.openxmlformats.org/markup-compatibility/2006" xmlns:a14="http://schemas.microsoft.com/office/drawing/2010/main">
        <mc:Choice Requires="a14">
          <p:sp>
            <p:nvSpPr>
              <p:cNvPr id="5" name="Title 1"/>
              <p:cNvSpPr txBox="1">
                <a:spLocks/>
              </p:cNvSpPr>
              <p:nvPr/>
            </p:nvSpPr>
            <p:spPr>
              <a:xfrm>
                <a:off x="3359696" y="1915165"/>
                <a:ext cx="6336704" cy="3746083"/>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0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14:m>
                  <m:oMath xmlns:m="http://schemas.openxmlformats.org/officeDocument/2006/math">
                    <m:sSub>
                      <m:sSubPr>
                        <m:ctrlPr>
                          <a:rPr lang="en-US" sz="3600" b="1" i="1" dirty="0">
                            <a:solidFill>
                              <a:srgbClr val="FFFF00"/>
                            </a:solidFill>
                            <a:latin typeface="Cambria Math" panose="02040503050406030204" pitchFamily="18" charset="0"/>
                            <a:cs typeface="Times New Roman" pitchFamily="18" charset="0"/>
                          </a:rPr>
                        </m:ctrlPr>
                      </m:sSubPr>
                      <m:e>
                        <m:r>
                          <a:rPr lang="en-ZA" sz="3600" b="1" i="1" dirty="0">
                            <a:solidFill>
                              <a:srgbClr val="FFFF00"/>
                            </a:solidFill>
                            <a:latin typeface="Cambria Math"/>
                            <a:cs typeface="Times New Roman" pitchFamily="18" charset="0"/>
                          </a:rPr>
                          <m:t>𝑺</m:t>
                        </m:r>
                      </m:e>
                      <m:sub>
                        <m:r>
                          <a:rPr lang="en-US" sz="3600" b="1" i="1" dirty="0">
                            <a:solidFill>
                              <a:srgbClr val="FFFF00"/>
                            </a:solidFill>
                            <a:latin typeface="Cambria Math"/>
                            <a:ea typeface="Cambria Math"/>
                            <a:cs typeface="Times New Roman" pitchFamily="18" charset="0"/>
                          </a:rPr>
                          <m:t>∞</m:t>
                        </m:r>
                      </m:sub>
                    </m:sSub>
                    <m:r>
                      <a:rPr lang="en-US" sz="3600" b="1" i="1" dirty="0">
                        <a:solidFill>
                          <a:srgbClr val="FFFF00"/>
                        </a:solidFill>
                        <a:latin typeface="Cambria Math"/>
                        <a:cs typeface="Times New Roman" pitchFamily="18" charset="0"/>
                      </a:rPr>
                      <m:t>= </m:t>
                    </m:r>
                    <m:f>
                      <m:fPr>
                        <m:ctrlPr>
                          <a:rPr lang="en-US" sz="3600" b="1" i="1" dirty="0">
                            <a:solidFill>
                              <a:srgbClr val="FFFF00"/>
                            </a:solidFill>
                            <a:latin typeface="Cambria Math" panose="02040503050406030204" pitchFamily="18" charset="0"/>
                            <a:cs typeface="Times New Roman" pitchFamily="18" charset="0"/>
                          </a:rPr>
                        </m:ctrlPr>
                      </m:fPr>
                      <m:num>
                        <m:r>
                          <a:rPr lang="en-ZA" sz="3600" b="1" i="1" dirty="0">
                            <a:solidFill>
                              <a:srgbClr val="FFFF00"/>
                            </a:solidFill>
                            <a:latin typeface="Cambria Math"/>
                            <a:cs typeface="Times New Roman" pitchFamily="18" charset="0"/>
                          </a:rPr>
                          <m:t>𝒂</m:t>
                        </m:r>
                      </m:num>
                      <m:den>
                        <m:r>
                          <a:rPr lang="en-ZA" sz="3600" b="1" i="1" dirty="0">
                            <a:solidFill>
                              <a:srgbClr val="FFFF00"/>
                            </a:solidFill>
                            <a:latin typeface="Cambria Math"/>
                            <a:cs typeface="Times New Roman" pitchFamily="18" charset="0"/>
                          </a:rPr>
                          <m:t>𝟏</m:t>
                        </m:r>
                        <m:r>
                          <a:rPr lang="en-ZA" sz="3600" b="1" i="1" dirty="0">
                            <a:solidFill>
                              <a:srgbClr val="FFFF00"/>
                            </a:solidFill>
                            <a:latin typeface="Cambria Math"/>
                            <a:cs typeface="Times New Roman" pitchFamily="18" charset="0"/>
                          </a:rPr>
                          <m:t>−</m:t>
                        </m:r>
                        <m:r>
                          <a:rPr lang="en-ZA" sz="3600" b="1" i="1" dirty="0">
                            <a:solidFill>
                              <a:srgbClr val="FFFF00"/>
                            </a:solidFill>
                            <a:latin typeface="Cambria Math"/>
                            <a:cs typeface="Times New Roman" pitchFamily="18" charset="0"/>
                          </a:rPr>
                          <m:t>𝒓</m:t>
                        </m:r>
                      </m:den>
                    </m:f>
                    <m:r>
                      <a:rPr lang="en-ZA" sz="3600" b="1" i="1" dirty="0">
                        <a:solidFill>
                          <a:srgbClr val="FFFF00"/>
                        </a:solidFill>
                        <a:latin typeface="Cambria Math"/>
                        <a:cs typeface="Times New Roman" pitchFamily="18" charset="0"/>
                      </a:rPr>
                      <m:t>             (−</m:t>
                    </m:r>
                    <m:r>
                      <a:rPr lang="en-ZA" sz="3600" b="1" i="1" dirty="0">
                        <a:solidFill>
                          <a:srgbClr val="FFFF00"/>
                        </a:solidFill>
                        <a:latin typeface="Cambria Math"/>
                        <a:cs typeface="Times New Roman" pitchFamily="18" charset="0"/>
                      </a:rPr>
                      <m:t>𝟏</m:t>
                    </m:r>
                    <m:r>
                      <a:rPr lang="en-ZA" sz="3600" b="1" i="1" dirty="0">
                        <a:solidFill>
                          <a:srgbClr val="FFFF00"/>
                        </a:solidFill>
                        <a:latin typeface="Cambria Math"/>
                        <a:ea typeface="Cambria Math"/>
                        <a:cs typeface="Times New Roman" pitchFamily="18" charset="0"/>
                      </a:rPr>
                      <m:t>&lt;</m:t>
                    </m:r>
                    <m:r>
                      <a:rPr lang="en-ZA" sz="3600" b="1" i="1" dirty="0">
                        <a:solidFill>
                          <a:srgbClr val="FFFF00"/>
                        </a:solidFill>
                        <a:latin typeface="Cambria Math"/>
                        <a:cs typeface="Times New Roman" pitchFamily="18" charset="0"/>
                      </a:rPr>
                      <m:t>𝒓</m:t>
                    </m:r>
                    <m:r>
                      <a:rPr lang="en-ZA" sz="3600" b="1" i="1" dirty="0">
                        <a:solidFill>
                          <a:srgbClr val="FFFF00"/>
                        </a:solidFill>
                        <a:latin typeface="Cambria Math"/>
                        <a:cs typeface="Times New Roman" pitchFamily="18" charset="0"/>
                      </a:rPr>
                      <m:t> &lt;</m:t>
                    </m:r>
                    <m:r>
                      <a:rPr lang="en-ZA" sz="3600" b="1" i="1" dirty="0">
                        <a:solidFill>
                          <a:srgbClr val="FFFF00"/>
                        </a:solidFill>
                        <a:latin typeface="Cambria Math"/>
                        <a:ea typeface="Cambria Math"/>
                        <a:cs typeface="Times New Roman" pitchFamily="18" charset="0"/>
                      </a:rPr>
                      <m:t>𝟏</m:t>
                    </m:r>
                    <m:r>
                      <a:rPr lang="en-ZA" sz="3600" b="1" i="1" dirty="0">
                        <a:solidFill>
                          <a:srgbClr val="FFFF00"/>
                        </a:solidFill>
                        <a:latin typeface="Cambria Math"/>
                        <a:ea typeface="Cambria Math"/>
                        <a:cs typeface="Times New Roman" pitchFamily="18" charset="0"/>
                      </a:rPr>
                      <m:t>)</m:t>
                    </m:r>
                  </m:oMath>
                </a14:m>
                <a:r>
                  <a:rPr lang="en-US" sz="3600" b="1" dirty="0">
                    <a:solidFill>
                      <a:srgbClr val="FFFF00"/>
                    </a:solidFill>
                    <a:latin typeface="Times New Roman" pitchFamily="18" charset="0"/>
                    <a:cs typeface="Times New Roman" pitchFamily="18" charset="0"/>
                  </a:rPr>
                  <a:t>  </a:t>
                </a:r>
              </a:p>
              <a:p>
                <a:pPr>
                  <a:lnSpc>
                    <a:spcPct val="150000"/>
                  </a:lnSpc>
                </a:pPr>
                <a:endParaRPr lang="en-US" sz="2000" b="1" dirty="0">
                  <a:solidFill>
                    <a:srgbClr val="FF9900"/>
                  </a:solidFill>
                  <a:latin typeface="Times New Roman" pitchFamily="18" charset="0"/>
                  <a:cs typeface="Times New Roman" pitchFamily="18" charset="0"/>
                </a:endParaRPr>
              </a:p>
              <a:p>
                <a14:m>
                  <m:oMath xmlns:m="http://schemas.openxmlformats.org/officeDocument/2006/math">
                    <m:sSub>
                      <m:sSubPr>
                        <m:ctrlPr>
                          <a:rPr lang="en-US" sz="3200" b="1" i="1" dirty="0">
                            <a:solidFill>
                              <a:prstClr val="white"/>
                            </a:solidFill>
                            <a:latin typeface="Cambria Math" panose="02040503050406030204" pitchFamily="18" charset="0"/>
                            <a:cs typeface="Times New Roman" pitchFamily="18" charset="0"/>
                          </a:rPr>
                        </m:ctrlPr>
                      </m:sSubPr>
                      <m:e>
                        <m:r>
                          <a:rPr lang="en-ZA" sz="3200" b="1" i="1" dirty="0">
                            <a:solidFill>
                              <a:prstClr val="white"/>
                            </a:solidFill>
                            <a:latin typeface="Cambria Math"/>
                            <a:cs typeface="Times New Roman" pitchFamily="18" charset="0"/>
                          </a:rPr>
                          <m:t>𝑺</m:t>
                        </m:r>
                      </m:e>
                      <m:sub>
                        <m:r>
                          <a:rPr lang="en-US" sz="3200" b="1" i="1" dirty="0">
                            <a:solidFill>
                              <a:prstClr val="white"/>
                            </a:solidFill>
                            <a:latin typeface="Cambria Math"/>
                            <a:ea typeface="Cambria Math"/>
                            <a:cs typeface="Times New Roman" pitchFamily="18" charset="0"/>
                          </a:rPr>
                          <m:t>∞</m:t>
                        </m:r>
                      </m:sub>
                    </m:sSub>
                  </m:oMath>
                </a14:m>
                <a:r>
                  <a:rPr lang="en-US" sz="3200" b="1" baseline="-25000" dirty="0">
                    <a:solidFill>
                      <a:prstClr val="white"/>
                    </a:solidFill>
                    <a:latin typeface="Times New Roman" pitchFamily="18" charset="0"/>
                    <a:cs typeface="Times New Roman" pitchFamily="18" charset="0"/>
                  </a:rPr>
                  <a:t>  </a:t>
                </a:r>
                <a:r>
                  <a:rPr lang="en-US" sz="3200" b="1" dirty="0">
                    <a:solidFill>
                      <a:prstClr val="white"/>
                    </a:solidFill>
                    <a:latin typeface="Times New Roman" pitchFamily="18" charset="0"/>
                    <a:cs typeface="Times New Roman" pitchFamily="18" charset="0"/>
                  </a:rPr>
                  <a:t>= sum to infinity</a:t>
                </a:r>
              </a:p>
              <a:p>
                <a:r>
                  <a:rPr lang="en-US" sz="3200" b="1" dirty="0">
                    <a:solidFill>
                      <a:prstClr val="white"/>
                    </a:solidFill>
                    <a:latin typeface="Times New Roman" pitchFamily="18" charset="0"/>
                    <a:cs typeface="Times New Roman" pitchFamily="18" charset="0"/>
                  </a:rPr>
                  <a:t>a   = first term</a:t>
                </a:r>
              </a:p>
              <a:p>
                <a:r>
                  <a:rPr lang="en-US" sz="3200" b="1" dirty="0">
                    <a:solidFill>
                      <a:prstClr val="white"/>
                    </a:solidFill>
                    <a:latin typeface="Times New Roman" pitchFamily="18" charset="0"/>
                    <a:cs typeface="Times New Roman" pitchFamily="18" charset="0"/>
                  </a:rPr>
                  <a:t>r   = common ratio </a:t>
                </a:r>
              </a:p>
            </p:txBody>
          </p:sp>
        </mc:Choice>
        <mc:Fallback xmlns="">
          <p:sp>
            <p:nvSpPr>
              <p:cNvPr id="5" name="Title 1"/>
              <p:cNvSpPr txBox="1">
                <a:spLocks noRot="1" noChangeAspect="1" noMove="1" noResize="1" noEditPoints="1" noAdjustHandles="1" noChangeArrowheads="1" noChangeShapeType="1" noTextEdit="1"/>
              </p:cNvSpPr>
              <p:nvPr/>
            </p:nvSpPr>
            <p:spPr>
              <a:xfrm>
                <a:off x="3359696" y="1915165"/>
                <a:ext cx="6336704" cy="3746083"/>
              </a:xfrm>
              <a:prstGeom prst="rect">
                <a:avLst/>
              </a:prstGeom>
              <a:blipFill>
                <a:blip r:embed="rId2"/>
                <a:stretch>
                  <a:fillRect l="-2404"/>
                </a:stretch>
              </a:blipFill>
            </p:spPr>
            <p:txBody>
              <a:bodyPr/>
              <a:lstStyle/>
              <a:p>
                <a:r>
                  <a:rPr lang="en-ZA">
                    <a:noFill/>
                  </a:rPr>
                  <a:t> </a:t>
                </a:r>
              </a:p>
            </p:txBody>
          </p:sp>
        </mc:Fallback>
      </mc:AlternateContent>
      <p:sp>
        <p:nvSpPr>
          <p:cNvPr id="8" name="TextBox 7"/>
          <p:cNvSpPr txBox="1">
            <a:spLocks noChangeArrowheads="1"/>
          </p:cNvSpPr>
          <p:nvPr/>
        </p:nvSpPr>
        <p:spPr bwMode="auto">
          <a:xfrm>
            <a:off x="6384033" y="6103505"/>
            <a:ext cx="3887787" cy="461962"/>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en-ZA" sz="2400" dirty="0">
                <a:hlinkClick r:id="rId3"/>
              </a:rPr>
              <a:t>Sum to infinity example</a:t>
            </a:r>
            <a:endParaRPr lang="en-ZA" sz="2400" dirty="0"/>
          </a:p>
        </p:txBody>
      </p:sp>
    </p:spTree>
    <p:extLst>
      <p:ext uri="{BB962C8B-B14F-4D97-AF65-F5344CB8AC3E}">
        <p14:creationId xmlns:p14="http://schemas.microsoft.com/office/powerpoint/2010/main" val="18213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21527" y="188640"/>
            <a:ext cx="8784977" cy="1066800"/>
          </a:xfrm>
          <a:prstGeom prst="rect">
            <a:avLst/>
          </a:prstGeom>
          <a:solidFill>
            <a:schemeClr val="bg2">
              <a:lumMod val="25000"/>
              <a:lumOff val="75000"/>
            </a:schemeClr>
          </a:solidFill>
          <a:ln>
            <a:noFill/>
          </a:ln>
        </p:spPr>
        <p:txBody>
          <a:bodyPr vert="horz" lIns="91440" tIns="45720" rIns="91440" bIns="45720" rtlCol="0" anchor="ctr">
            <a:normAutofit fontScale="92500"/>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sz="4400" u="sng" dirty="0">
                <a:solidFill>
                  <a:srgbClr val="FF0000"/>
                </a:solidFill>
                <a:latin typeface="Times New Roman" pitchFamily="18" charset="0"/>
                <a:cs typeface="Times New Roman" pitchFamily="18" charset="0"/>
              </a:rPr>
              <a:t>Deriving the Sum formula of an AP</a:t>
            </a:r>
          </a:p>
        </p:txBody>
      </p:sp>
      <p:sp>
        <p:nvSpPr>
          <p:cNvPr id="5" name="TextBox 4"/>
          <p:cNvSpPr txBox="1"/>
          <p:nvPr/>
        </p:nvSpPr>
        <p:spPr>
          <a:xfrm>
            <a:off x="1721526" y="1628801"/>
            <a:ext cx="8946475" cy="4555093"/>
          </a:xfrm>
          <a:prstGeom prst="rect">
            <a:avLst/>
          </a:prstGeom>
          <a:noFill/>
        </p:spPr>
        <p:txBody>
          <a:bodyPr wrap="square" rtlCol="0">
            <a:spAutoFit/>
          </a:bodyPr>
          <a:lstStyle/>
          <a:p>
            <a:pPr>
              <a:spcAft>
                <a:spcPts val="600"/>
              </a:spcAft>
            </a:pPr>
            <a:r>
              <a:rPr lang="en-ZA" sz="2800" b="1" dirty="0">
                <a:latin typeface="Times New Roman" pitchFamily="18" charset="0"/>
                <a:cs typeface="Times New Roman" pitchFamily="18" charset="0"/>
              </a:rPr>
              <a:t>Write out the Sum of an AP, using the general term notation (i.e. T</a:t>
            </a:r>
            <a:r>
              <a:rPr lang="en-ZA" sz="2800" b="1" baseline="-25000" dirty="0">
                <a:latin typeface="Times New Roman" pitchFamily="18" charset="0"/>
                <a:cs typeface="Times New Roman" pitchFamily="18" charset="0"/>
              </a:rPr>
              <a:t>1</a:t>
            </a:r>
            <a:r>
              <a:rPr lang="en-ZA" sz="2800" b="1" dirty="0">
                <a:latin typeface="Times New Roman" pitchFamily="18" charset="0"/>
                <a:cs typeface="Times New Roman" pitchFamily="18" charset="0"/>
              </a:rPr>
              <a:t>, T</a:t>
            </a:r>
            <a:r>
              <a:rPr lang="en-ZA" sz="2800" b="1" baseline="-25000" dirty="0">
                <a:latin typeface="Times New Roman" pitchFamily="18" charset="0"/>
                <a:cs typeface="Times New Roman" pitchFamily="18" charset="0"/>
              </a:rPr>
              <a:t>2</a:t>
            </a:r>
            <a:r>
              <a:rPr lang="en-ZA" sz="2800" b="1" dirty="0">
                <a:latin typeface="Times New Roman" pitchFamily="18" charset="0"/>
                <a:cs typeface="Times New Roman" pitchFamily="18" charset="0"/>
              </a:rPr>
              <a:t>, T</a:t>
            </a:r>
            <a:r>
              <a:rPr lang="en-ZA" sz="2800" b="1" baseline="-25000" dirty="0">
                <a:latin typeface="Times New Roman" pitchFamily="18" charset="0"/>
                <a:cs typeface="Times New Roman" pitchFamily="18" charset="0"/>
              </a:rPr>
              <a:t>3</a:t>
            </a:r>
            <a:r>
              <a:rPr lang="en-ZA" sz="2800" b="1" dirty="0">
                <a:latin typeface="Times New Roman" pitchFamily="18" charset="0"/>
                <a:cs typeface="Times New Roman" pitchFamily="18" charset="0"/>
              </a:rPr>
              <a:t> … </a:t>
            </a:r>
            <a:r>
              <a:rPr lang="en-ZA" sz="2800" b="1" dirty="0" err="1">
                <a:latin typeface="Times New Roman" pitchFamily="18" charset="0"/>
                <a:cs typeface="Times New Roman" pitchFamily="18" charset="0"/>
              </a:rPr>
              <a:t>T</a:t>
            </a:r>
            <a:r>
              <a:rPr lang="en-ZA" sz="2800" b="1" baseline="-25000" dirty="0" err="1">
                <a:latin typeface="Times New Roman" pitchFamily="18" charset="0"/>
                <a:cs typeface="Times New Roman" pitchFamily="18" charset="0"/>
              </a:rPr>
              <a:t>n</a:t>
            </a:r>
            <a:r>
              <a:rPr lang="en-ZA" sz="2800" b="1" dirty="0">
                <a:latin typeface="Times New Roman" pitchFamily="18" charset="0"/>
                <a:cs typeface="Times New Roman" pitchFamily="18" charset="0"/>
              </a:rPr>
              <a:t>)  …  call it Equation (1):</a:t>
            </a:r>
          </a:p>
          <a:p>
            <a:endParaRPr lang="en-ZA" sz="2800" dirty="0">
              <a:latin typeface="Times New Roman" pitchFamily="18" charset="0"/>
              <a:cs typeface="Times New Roman" pitchFamily="18" charset="0"/>
            </a:endParaRPr>
          </a:p>
          <a:p>
            <a:r>
              <a:rPr lang="en-ZA" sz="2800" b="1" dirty="0" err="1">
                <a:solidFill>
                  <a:srgbClr val="FFFF00"/>
                </a:solidFill>
                <a:latin typeface="Times New Roman" pitchFamily="18" charset="0"/>
                <a:cs typeface="Times New Roman" pitchFamily="18" charset="0"/>
              </a:rPr>
              <a:t>S</a:t>
            </a:r>
            <a:r>
              <a:rPr lang="en-ZA" sz="2800" b="1" baseline="-25000" dirty="0" err="1">
                <a:solidFill>
                  <a:srgbClr val="FFFF00"/>
                </a:solidFill>
                <a:latin typeface="Times New Roman" pitchFamily="18" charset="0"/>
                <a:cs typeface="Times New Roman" pitchFamily="18" charset="0"/>
              </a:rPr>
              <a:t>n</a:t>
            </a:r>
            <a:r>
              <a:rPr lang="en-ZA" sz="2800" b="1" dirty="0">
                <a:solidFill>
                  <a:srgbClr val="FFFF00"/>
                </a:solidFill>
                <a:latin typeface="Times New Roman" pitchFamily="18" charset="0"/>
                <a:cs typeface="Times New Roman" pitchFamily="18" charset="0"/>
              </a:rPr>
              <a:t> = a + (</a:t>
            </a:r>
            <a:r>
              <a:rPr lang="en-ZA" sz="2800" b="1" dirty="0" err="1">
                <a:solidFill>
                  <a:srgbClr val="FFFF00"/>
                </a:solidFill>
                <a:latin typeface="Times New Roman" pitchFamily="18" charset="0"/>
                <a:cs typeface="Times New Roman" pitchFamily="18" charset="0"/>
              </a:rPr>
              <a:t>a+d</a:t>
            </a:r>
            <a:r>
              <a:rPr lang="en-ZA" sz="2800" b="1" dirty="0">
                <a:solidFill>
                  <a:srgbClr val="FFFF00"/>
                </a:solidFill>
                <a:latin typeface="Times New Roman" pitchFamily="18" charset="0"/>
                <a:cs typeface="Times New Roman" pitchFamily="18" charset="0"/>
              </a:rPr>
              <a:t>) + (a+2d) + … + [a+(n-2)d} + [a+(n-1)d]  (1)</a:t>
            </a:r>
          </a:p>
          <a:p>
            <a:endParaRPr lang="en-ZA" sz="2800" dirty="0">
              <a:latin typeface="Times New Roman" pitchFamily="18" charset="0"/>
              <a:cs typeface="Times New Roman" pitchFamily="18" charset="0"/>
            </a:endParaRPr>
          </a:p>
          <a:p>
            <a:pPr>
              <a:spcAft>
                <a:spcPts val="600"/>
              </a:spcAft>
            </a:pPr>
            <a:r>
              <a:rPr lang="en-ZA" sz="2800" b="1" dirty="0">
                <a:latin typeface="Times New Roman" pitchFamily="18" charset="0"/>
                <a:cs typeface="Times New Roman" pitchFamily="18" charset="0"/>
              </a:rPr>
              <a:t>Rewrite the Sum of </a:t>
            </a:r>
            <a:r>
              <a:rPr lang="en-ZA" sz="2800" b="1" i="1" dirty="0">
                <a:latin typeface="Times New Roman" pitchFamily="18" charset="0"/>
                <a:cs typeface="Times New Roman" pitchFamily="18" charset="0"/>
              </a:rPr>
              <a:t>n </a:t>
            </a:r>
            <a:r>
              <a:rPr lang="en-ZA" sz="2800" b="1" dirty="0">
                <a:latin typeface="Times New Roman" pitchFamily="18" charset="0"/>
                <a:cs typeface="Times New Roman" pitchFamily="18" charset="0"/>
              </a:rPr>
              <a:t>terms of an AP, but in reverse … call it Equation 2:</a:t>
            </a:r>
          </a:p>
          <a:p>
            <a:endParaRPr lang="en-ZA" sz="2800" dirty="0">
              <a:latin typeface="Times New Roman" pitchFamily="18" charset="0"/>
              <a:cs typeface="Times New Roman" pitchFamily="18" charset="0"/>
            </a:endParaRPr>
          </a:p>
          <a:p>
            <a:r>
              <a:rPr lang="en-ZA" sz="2800" b="1" dirty="0" err="1">
                <a:solidFill>
                  <a:srgbClr val="FFFF00"/>
                </a:solidFill>
                <a:latin typeface="Times New Roman" pitchFamily="18" charset="0"/>
                <a:cs typeface="Times New Roman" pitchFamily="18" charset="0"/>
              </a:rPr>
              <a:t>S</a:t>
            </a:r>
            <a:r>
              <a:rPr lang="en-ZA" sz="2800" b="1" baseline="-25000" dirty="0" err="1">
                <a:solidFill>
                  <a:srgbClr val="FFFF00"/>
                </a:solidFill>
                <a:latin typeface="Times New Roman" pitchFamily="18" charset="0"/>
                <a:cs typeface="Times New Roman" pitchFamily="18" charset="0"/>
              </a:rPr>
              <a:t>n</a:t>
            </a:r>
            <a:r>
              <a:rPr lang="en-ZA" sz="2800" b="1" dirty="0">
                <a:solidFill>
                  <a:srgbClr val="FFFF00"/>
                </a:solidFill>
                <a:latin typeface="Times New Roman" pitchFamily="18" charset="0"/>
                <a:cs typeface="Times New Roman" pitchFamily="18" charset="0"/>
              </a:rPr>
              <a:t> = [a+(n-1)d] + [a+(n-2)d} + … + (a+2d) + (</a:t>
            </a:r>
            <a:r>
              <a:rPr lang="en-ZA" sz="2800" b="1" dirty="0" err="1">
                <a:solidFill>
                  <a:srgbClr val="FFFF00"/>
                </a:solidFill>
                <a:latin typeface="Times New Roman" pitchFamily="18" charset="0"/>
                <a:cs typeface="Times New Roman" pitchFamily="18" charset="0"/>
              </a:rPr>
              <a:t>a+d</a:t>
            </a:r>
            <a:r>
              <a:rPr lang="en-ZA" sz="2800" b="1" dirty="0">
                <a:solidFill>
                  <a:srgbClr val="FFFF00"/>
                </a:solidFill>
                <a:latin typeface="Times New Roman" pitchFamily="18" charset="0"/>
                <a:cs typeface="Times New Roman" pitchFamily="18" charset="0"/>
              </a:rPr>
              <a:t>) + a  (2)</a:t>
            </a:r>
          </a:p>
          <a:p>
            <a:endParaRPr lang="en-ZA" sz="2800" dirty="0">
              <a:latin typeface="Times New Roman" pitchFamily="18" charset="0"/>
              <a:cs typeface="Times New Roman" pitchFamily="18" charset="0"/>
            </a:endParaRPr>
          </a:p>
        </p:txBody>
      </p:sp>
    </p:spTree>
    <p:extLst>
      <p:ext uri="{BB962C8B-B14F-4D97-AF65-F5344CB8AC3E}">
        <p14:creationId xmlns:p14="http://schemas.microsoft.com/office/powerpoint/2010/main" val="409682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outHorizont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 calcmode="lin" valueType="num">
                                      <p:cBhvr additive="base">
                                        <p:cTn id="18"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barn(inVertical)">
                                      <p:cBhvr>
                                        <p:cTn id="24" dur="500"/>
                                        <p:tgtEl>
                                          <p:spTgt spid="5">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p:cTn id="29"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0"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3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txBox="1">
                <a:spLocks noChangeArrowheads="1"/>
              </p:cNvSpPr>
              <p:nvPr/>
            </p:nvSpPr>
            <p:spPr>
              <a:xfrm>
                <a:off x="1847528" y="260648"/>
                <a:ext cx="8640960" cy="6336704"/>
              </a:xfrm>
              <a:prstGeom prst="rect">
                <a:avLst/>
              </a:prstGeom>
            </p:spPr>
            <p:txBody>
              <a:bodyPr vert="horz" lIns="7200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82296" indent="0">
                  <a:lnSpc>
                    <a:spcPct val="90000"/>
                  </a:lnSpc>
                  <a:buNone/>
                </a:pPr>
                <a:r>
                  <a:rPr lang="en-US" sz="3200" b="1" u="sng" dirty="0">
                    <a:solidFill>
                      <a:srgbClr val="FFFF00"/>
                    </a:solidFill>
                    <a:latin typeface="Times New Roman" pitchFamily="18" charset="0"/>
                    <a:cs typeface="Times New Roman" pitchFamily="18" charset="0"/>
                  </a:rPr>
                  <a:t>Example 1:</a:t>
                </a:r>
              </a:p>
              <a:p>
                <a:pPr marL="0">
                  <a:lnSpc>
                    <a:spcPct val="90000"/>
                  </a:lnSpc>
                  <a:buNone/>
                </a:pPr>
                <a:r>
                  <a:rPr lang="en-US" sz="3200" b="1" dirty="0">
                    <a:solidFill>
                      <a:srgbClr val="FFFF00"/>
                    </a:solidFill>
                    <a:latin typeface="Times New Roman" pitchFamily="18" charset="0"/>
                    <a:cs typeface="Times New Roman" pitchFamily="18" charset="0"/>
                  </a:rPr>
                  <a:t>Determine the sum to infinity of:  1 + ½ + ¼ + …</a:t>
                </a:r>
              </a:p>
              <a:p>
                <a:pPr marL="0">
                  <a:lnSpc>
                    <a:spcPct val="90000"/>
                  </a:lnSpc>
                  <a:buNone/>
                </a:pPr>
                <a:endParaRPr lang="en-US" sz="3200" b="1" dirty="0">
                  <a:solidFill>
                    <a:srgbClr val="FFFF00"/>
                  </a:solidFill>
                  <a:latin typeface="Times New Roman" pitchFamily="18" charset="0"/>
                  <a:cs typeface="Times New Roman" pitchFamily="18" charset="0"/>
                </a:endParaRPr>
              </a:p>
              <a:p>
                <a:pPr marL="0">
                  <a:lnSpc>
                    <a:spcPct val="90000"/>
                  </a:lnSpc>
                  <a:buNone/>
                </a:pPr>
                <a:endParaRPr lang="en-US" sz="800" dirty="0">
                  <a:solidFill>
                    <a:srgbClr val="FFFF00"/>
                  </a:solidFill>
                  <a:latin typeface="Times New Roman" pitchFamily="18" charset="0"/>
                  <a:cs typeface="Times New Roman" pitchFamily="18" charset="0"/>
                </a:endParaRPr>
              </a:p>
              <a:p>
                <a:pPr>
                  <a:lnSpc>
                    <a:spcPct val="90000"/>
                  </a:lnSpc>
                  <a:buFontTx/>
                  <a:buNone/>
                </a:pPr>
                <a:r>
                  <a:rPr lang="en-US" sz="3200" b="1" dirty="0">
                    <a:solidFill>
                      <a:schemeClr val="tx1"/>
                    </a:solidFill>
                    <a:latin typeface="Times New Roman" pitchFamily="18" charset="0"/>
                    <a:cs typeface="Times New Roman" pitchFamily="18" charset="0"/>
                  </a:rPr>
                  <a:t>i.e. a = 1;    n = ∞;     r = ½     and   </a:t>
                </a:r>
                <a14:m>
                  <m:oMath xmlns:m="http://schemas.openxmlformats.org/officeDocument/2006/math">
                    <m:sSub>
                      <m:sSubPr>
                        <m:ctrlPr>
                          <a:rPr lang="en-US" sz="3200" b="1" i="1">
                            <a:solidFill>
                              <a:schemeClr val="tx1"/>
                            </a:solidFill>
                            <a:latin typeface="Cambria Math" panose="02040503050406030204" pitchFamily="18" charset="0"/>
                            <a:cs typeface="Times New Roman" pitchFamily="18" charset="0"/>
                          </a:rPr>
                        </m:ctrlPr>
                      </m:sSubPr>
                      <m:e>
                        <m:r>
                          <a:rPr lang="en-ZA" sz="3200" b="1" i="1">
                            <a:solidFill>
                              <a:schemeClr val="tx1"/>
                            </a:solidFill>
                            <a:latin typeface="Cambria Math"/>
                            <a:cs typeface="Times New Roman" pitchFamily="18" charset="0"/>
                          </a:rPr>
                          <m:t>𝑺</m:t>
                        </m:r>
                      </m:e>
                      <m:sub>
                        <m:r>
                          <a:rPr lang="en-US" sz="3200" b="1" i="1">
                            <a:solidFill>
                              <a:schemeClr val="tx1"/>
                            </a:solidFill>
                            <a:latin typeface="Cambria Math"/>
                            <a:ea typeface="Cambria Math"/>
                            <a:cs typeface="Times New Roman" pitchFamily="18" charset="0"/>
                          </a:rPr>
                          <m:t>∞</m:t>
                        </m:r>
                      </m:sub>
                    </m:sSub>
                    <m:r>
                      <a:rPr lang="en-ZA" sz="3200" b="1" i="1">
                        <a:solidFill>
                          <a:schemeClr val="tx1"/>
                        </a:solidFill>
                        <a:latin typeface="Cambria Math"/>
                        <a:cs typeface="Times New Roman" pitchFamily="18" charset="0"/>
                      </a:rPr>
                      <m:t>=?</m:t>
                    </m:r>
                  </m:oMath>
                </a14:m>
                <a:endParaRPr lang="en-US" sz="3200" b="1" dirty="0">
                  <a:solidFill>
                    <a:schemeClr val="tx1"/>
                  </a:solidFill>
                  <a:latin typeface="Times New Roman" pitchFamily="18" charset="0"/>
                  <a:cs typeface="Times New Roman" pitchFamily="18" charset="0"/>
                </a:endParaRPr>
              </a:p>
              <a:p>
                <a:pPr>
                  <a:lnSpc>
                    <a:spcPct val="90000"/>
                  </a:lnSpc>
                  <a:buFontTx/>
                  <a:buNone/>
                </a:pPr>
                <a:endParaRPr lang="en-US" sz="3200" b="1" dirty="0">
                  <a:solidFill>
                    <a:schemeClr val="tx1"/>
                  </a:solidFill>
                  <a:latin typeface="Times New Roman" pitchFamily="18" charset="0"/>
                  <a:cs typeface="Times New Roman" pitchFamily="18" charset="0"/>
                </a:endParaRPr>
              </a:p>
              <a:p>
                <a:pPr>
                  <a:lnSpc>
                    <a:spcPct val="90000"/>
                  </a:lnSpc>
                  <a:buFontTx/>
                  <a:buNone/>
                </a:pPr>
                <a:endParaRPr lang="en-US" sz="800" b="1" dirty="0">
                  <a:solidFill>
                    <a:schemeClr val="tx1"/>
                  </a:solidFill>
                  <a:latin typeface="Times New Roman" pitchFamily="18" charset="0"/>
                  <a:cs typeface="Times New Roman" pitchFamily="18" charset="0"/>
                </a:endParaRPr>
              </a:p>
              <a:p>
                <a:pPr marL="288000">
                  <a:spcBef>
                    <a:spcPts val="600"/>
                  </a:spcBef>
                  <a:spcAft>
                    <a:spcPts val="600"/>
                  </a:spcAft>
                  <a:buNone/>
                </a:pPr>
                <a14:m>
                  <m:oMathPara xmlns:m="http://schemas.openxmlformats.org/officeDocument/2006/math">
                    <m:oMathParaPr>
                      <m:jc m:val="left"/>
                    </m:oMathParaPr>
                    <m:oMath xmlns:m="http://schemas.openxmlformats.org/officeDocument/2006/math">
                      <m:sSub>
                        <m:sSubPr>
                          <m:ctrlPr>
                            <a:rPr lang="en-US" sz="3200" b="1" i="1" dirty="0">
                              <a:solidFill>
                                <a:srgbClr val="FFC000"/>
                              </a:solidFill>
                              <a:latin typeface="Cambria Math" panose="02040503050406030204" pitchFamily="18" charset="0"/>
                              <a:cs typeface="Times New Roman" pitchFamily="18" charset="0"/>
                            </a:rPr>
                          </m:ctrlPr>
                        </m:sSubPr>
                        <m:e>
                          <m:r>
                            <a:rPr lang="en-ZA" sz="3200" b="1" i="1" dirty="0">
                              <a:solidFill>
                                <a:srgbClr val="FFC000"/>
                              </a:solidFill>
                              <a:latin typeface="Cambria Math"/>
                              <a:cs typeface="Times New Roman" pitchFamily="18" charset="0"/>
                            </a:rPr>
                            <m:t>𝑺</m:t>
                          </m:r>
                        </m:e>
                        <m:sub>
                          <m:r>
                            <a:rPr lang="en-US" sz="3200" b="1" i="1" dirty="0">
                              <a:solidFill>
                                <a:srgbClr val="FFC000"/>
                              </a:solidFill>
                              <a:latin typeface="Cambria Math"/>
                              <a:ea typeface="Cambria Math"/>
                              <a:cs typeface="Times New Roman" pitchFamily="18" charset="0"/>
                            </a:rPr>
                            <m:t>∞</m:t>
                          </m:r>
                        </m:sub>
                      </m:sSub>
                      <m:r>
                        <a:rPr lang="en-US" sz="3200" b="1" i="1" dirty="0">
                          <a:solidFill>
                            <a:srgbClr val="FFC000"/>
                          </a:solidFill>
                          <a:latin typeface="Cambria Math"/>
                          <a:cs typeface="Times New Roman" pitchFamily="18" charset="0"/>
                        </a:rPr>
                        <m:t>= </m:t>
                      </m:r>
                      <m:f>
                        <m:fPr>
                          <m:ctrlPr>
                            <a:rPr lang="en-US" sz="3200" b="1" i="1" dirty="0">
                              <a:solidFill>
                                <a:srgbClr val="FFC000"/>
                              </a:solidFill>
                              <a:latin typeface="Cambria Math" panose="02040503050406030204" pitchFamily="18" charset="0"/>
                              <a:cs typeface="Times New Roman" pitchFamily="18" charset="0"/>
                            </a:rPr>
                          </m:ctrlPr>
                        </m:fPr>
                        <m:num>
                          <m:r>
                            <a:rPr lang="en-ZA" sz="3200" b="1" i="1" dirty="0">
                              <a:solidFill>
                                <a:srgbClr val="FFC000"/>
                              </a:solidFill>
                              <a:latin typeface="Cambria Math"/>
                              <a:cs typeface="Times New Roman" pitchFamily="18" charset="0"/>
                            </a:rPr>
                            <m:t>𝒂</m:t>
                          </m:r>
                        </m:num>
                        <m:den>
                          <m:r>
                            <a:rPr lang="en-ZA" sz="3200" b="1" i="1" dirty="0">
                              <a:solidFill>
                                <a:srgbClr val="FFC000"/>
                              </a:solidFill>
                              <a:latin typeface="Cambria Math"/>
                              <a:cs typeface="Times New Roman" pitchFamily="18" charset="0"/>
                            </a:rPr>
                            <m:t>𝟏</m:t>
                          </m:r>
                          <m:r>
                            <a:rPr lang="en-ZA" sz="3200" b="1" i="1" dirty="0">
                              <a:solidFill>
                                <a:srgbClr val="FFC000"/>
                              </a:solidFill>
                              <a:latin typeface="Cambria Math"/>
                              <a:cs typeface="Times New Roman" pitchFamily="18" charset="0"/>
                            </a:rPr>
                            <m:t>−</m:t>
                          </m:r>
                          <m:r>
                            <a:rPr lang="en-ZA" sz="3200" b="1" i="1" dirty="0">
                              <a:solidFill>
                                <a:srgbClr val="FFC000"/>
                              </a:solidFill>
                              <a:latin typeface="Cambria Math"/>
                              <a:cs typeface="Times New Roman" pitchFamily="18" charset="0"/>
                            </a:rPr>
                            <m:t>𝒓</m:t>
                          </m:r>
                        </m:den>
                      </m:f>
                    </m:oMath>
                  </m:oMathPara>
                </a14:m>
                <a:endParaRPr lang="en-US" sz="3200" b="1" dirty="0">
                  <a:solidFill>
                    <a:srgbClr val="FFC000"/>
                  </a:solidFill>
                  <a:latin typeface="Times New Roman" pitchFamily="18" charset="0"/>
                  <a:cs typeface="Times New Roman" pitchFamily="18" charset="0"/>
                </a:endParaRPr>
              </a:p>
              <a:p>
                <a:pPr marL="288000">
                  <a:spcBef>
                    <a:spcPts val="600"/>
                  </a:spcBef>
                  <a:spcAft>
                    <a:spcPts val="600"/>
                  </a:spcAft>
                  <a:buNone/>
                </a:pPr>
                <a:r>
                  <a:rPr lang="en-US" sz="3200" b="1" dirty="0">
                    <a:solidFill>
                      <a:srgbClr val="FFC000"/>
                    </a:solidFill>
                    <a:latin typeface="Times New Roman" pitchFamily="18" charset="0"/>
                    <a:cs typeface="Times New Roman" pitchFamily="18" charset="0"/>
                  </a:rPr>
                  <a:t>        </a:t>
                </a:r>
                <a14:m>
                  <m:oMath xmlns:m="http://schemas.openxmlformats.org/officeDocument/2006/math">
                    <m:r>
                      <a:rPr lang="en-ZA" sz="3200" b="1" dirty="0">
                        <a:solidFill>
                          <a:srgbClr val="FFC000"/>
                        </a:solidFill>
                        <a:latin typeface="Cambria Math"/>
                        <a:cs typeface="Times New Roman" pitchFamily="18" charset="0"/>
                      </a:rPr>
                      <m:t> </m:t>
                    </m:r>
                    <m:r>
                      <a:rPr lang="en-US" sz="3200" b="1" i="1" dirty="0">
                        <a:solidFill>
                          <a:srgbClr val="FFC000"/>
                        </a:solidFill>
                        <a:latin typeface="Cambria Math"/>
                        <a:cs typeface="Times New Roman" pitchFamily="18" charset="0"/>
                      </a:rPr>
                      <m:t>= </m:t>
                    </m:r>
                    <m:f>
                      <m:fPr>
                        <m:ctrlPr>
                          <a:rPr lang="en-US" sz="3200" b="1" i="1" dirty="0">
                            <a:solidFill>
                              <a:srgbClr val="FFC000"/>
                            </a:solidFill>
                            <a:latin typeface="Cambria Math" panose="02040503050406030204" pitchFamily="18" charset="0"/>
                            <a:cs typeface="Times New Roman" pitchFamily="18" charset="0"/>
                          </a:rPr>
                        </m:ctrlPr>
                      </m:fPr>
                      <m:num>
                        <m:r>
                          <a:rPr lang="en-ZA" sz="3200" b="1" i="1" dirty="0">
                            <a:solidFill>
                              <a:srgbClr val="FFC000"/>
                            </a:solidFill>
                            <a:latin typeface="Cambria Math"/>
                            <a:cs typeface="Times New Roman" pitchFamily="18" charset="0"/>
                          </a:rPr>
                          <m:t>𝟏</m:t>
                        </m:r>
                      </m:num>
                      <m:den>
                        <m:r>
                          <a:rPr lang="en-ZA" sz="3200" b="1" i="1" dirty="0">
                            <a:solidFill>
                              <a:srgbClr val="FFC000"/>
                            </a:solidFill>
                            <a:latin typeface="Cambria Math"/>
                            <a:cs typeface="Times New Roman" pitchFamily="18" charset="0"/>
                          </a:rPr>
                          <m:t>𝟏</m:t>
                        </m:r>
                        <m:r>
                          <a:rPr lang="en-ZA" sz="3200" b="1" i="1" dirty="0">
                            <a:solidFill>
                              <a:srgbClr val="FFC000"/>
                            </a:solidFill>
                            <a:latin typeface="Cambria Math"/>
                            <a:cs typeface="Times New Roman" pitchFamily="18" charset="0"/>
                          </a:rPr>
                          <m:t>−(</m:t>
                        </m:r>
                        <m:f>
                          <m:fPr>
                            <m:ctrlPr>
                              <a:rPr lang="en-ZA" sz="3200" b="1" i="1" dirty="0">
                                <a:solidFill>
                                  <a:srgbClr val="FFC000"/>
                                </a:solidFill>
                                <a:latin typeface="Cambria Math" panose="02040503050406030204" pitchFamily="18" charset="0"/>
                                <a:cs typeface="Times New Roman" pitchFamily="18" charset="0"/>
                              </a:rPr>
                            </m:ctrlPr>
                          </m:fPr>
                          <m:num>
                            <m:r>
                              <a:rPr lang="en-ZA" sz="3200" b="1" i="1" dirty="0">
                                <a:solidFill>
                                  <a:srgbClr val="FFC000"/>
                                </a:solidFill>
                                <a:latin typeface="Cambria Math"/>
                                <a:cs typeface="Times New Roman" pitchFamily="18" charset="0"/>
                              </a:rPr>
                              <m:t>𝟏</m:t>
                            </m:r>
                          </m:num>
                          <m:den>
                            <m:r>
                              <a:rPr lang="en-ZA" sz="3200" b="1" i="1" dirty="0">
                                <a:solidFill>
                                  <a:srgbClr val="FFC000"/>
                                </a:solidFill>
                                <a:latin typeface="Cambria Math"/>
                                <a:cs typeface="Times New Roman" pitchFamily="18" charset="0"/>
                              </a:rPr>
                              <m:t>𝟐</m:t>
                            </m:r>
                          </m:den>
                        </m:f>
                        <m:r>
                          <a:rPr lang="en-ZA" sz="3200" b="1" i="1" dirty="0">
                            <a:solidFill>
                              <a:srgbClr val="FFC000"/>
                            </a:solidFill>
                            <a:latin typeface="Cambria Math"/>
                            <a:cs typeface="Times New Roman" pitchFamily="18" charset="0"/>
                          </a:rPr>
                          <m:t>)</m:t>
                        </m:r>
                      </m:den>
                    </m:f>
                  </m:oMath>
                </a14:m>
                <a:endParaRPr lang="en-ZA" sz="3200" b="1" dirty="0">
                  <a:solidFill>
                    <a:srgbClr val="FFC000"/>
                  </a:solidFill>
                  <a:latin typeface="Times New Roman" pitchFamily="18" charset="0"/>
                  <a:cs typeface="Times New Roman" pitchFamily="18" charset="0"/>
                </a:endParaRPr>
              </a:p>
              <a:p>
                <a:pPr marL="288000">
                  <a:spcBef>
                    <a:spcPts val="600"/>
                  </a:spcBef>
                  <a:spcAft>
                    <a:spcPts val="600"/>
                  </a:spcAft>
                  <a:buNone/>
                </a:pPr>
                <a:r>
                  <a:rPr lang="en-ZA" sz="3200" b="1" dirty="0">
                    <a:solidFill>
                      <a:srgbClr val="FFC000"/>
                    </a:solidFill>
                    <a:latin typeface="Times New Roman" pitchFamily="18" charset="0"/>
                    <a:cs typeface="Times New Roman" pitchFamily="18" charset="0"/>
                  </a:rPr>
                  <a:t>	    </a:t>
                </a:r>
                <a14:m>
                  <m:oMath xmlns:m="http://schemas.openxmlformats.org/officeDocument/2006/math">
                    <m:r>
                      <a:rPr lang="en-ZA" sz="3200" b="1">
                        <a:solidFill>
                          <a:srgbClr val="FFC000"/>
                        </a:solidFill>
                        <a:latin typeface="Cambria Math"/>
                        <a:cs typeface="Times New Roman" pitchFamily="18" charset="0"/>
                      </a:rPr>
                      <m:t>  </m:t>
                    </m:r>
                    <m:r>
                      <a:rPr lang="en-ZA" sz="3200" b="1" i="1">
                        <a:solidFill>
                          <a:srgbClr val="FFC000"/>
                        </a:solidFill>
                        <a:latin typeface="Cambria Math"/>
                        <a:cs typeface="Times New Roman" pitchFamily="18" charset="0"/>
                      </a:rPr>
                      <m:t>=</m:t>
                    </m:r>
                    <m:r>
                      <a:rPr lang="en-ZA" sz="3200" b="1" i="1">
                        <a:solidFill>
                          <a:srgbClr val="FFC000"/>
                        </a:solidFill>
                        <a:latin typeface="Cambria Math"/>
                        <a:cs typeface="Times New Roman" pitchFamily="18" charset="0"/>
                      </a:rPr>
                      <m:t>𝟐</m:t>
                    </m:r>
                  </m:oMath>
                </a14:m>
                <a:endParaRPr lang="en-ZA" sz="3200" b="1" dirty="0">
                  <a:solidFill>
                    <a:srgbClr val="FFC000"/>
                  </a:solidFill>
                  <a:latin typeface="Times New Roman" pitchFamily="18" charset="0"/>
                  <a:cs typeface="Times New Roman" pitchFamily="18" charset="0"/>
                </a:endParaRPr>
              </a:p>
              <a:p>
                <a:pPr>
                  <a:buNone/>
                </a:pPr>
                <a:endParaRPr lang="en-US" sz="3200" b="1" dirty="0">
                  <a:solidFill>
                    <a:srgbClr val="FFC000"/>
                  </a:solidFill>
                  <a:latin typeface="Times New Roman" pitchFamily="18" charset="0"/>
                  <a:cs typeface="Times New Roman" pitchFamily="18" charset="0"/>
                </a:endParaRPr>
              </a:p>
            </p:txBody>
          </p:sp>
        </mc:Choice>
        <mc:Fallback xmlns="">
          <p:sp>
            <p:nvSpPr>
              <p:cNvPr id="4" name="Rectangle 3"/>
              <p:cNvSpPr txBox="1">
                <a:spLocks noRot="1" noChangeAspect="1" noMove="1" noResize="1" noEditPoints="1" noAdjustHandles="1" noChangeArrowheads="1" noChangeShapeType="1" noTextEdit="1"/>
              </p:cNvSpPr>
              <p:nvPr/>
            </p:nvSpPr>
            <p:spPr>
              <a:xfrm>
                <a:off x="1847528" y="260648"/>
                <a:ext cx="8640960" cy="6336704"/>
              </a:xfrm>
              <a:prstGeom prst="rect">
                <a:avLst/>
              </a:prstGeom>
              <a:blipFill>
                <a:blip r:embed="rId2"/>
                <a:stretch>
                  <a:fillRect l="-2045" t="-2117" r="-846"/>
                </a:stretch>
              </a:blipFill>
            </p:spPr>
            <p:txBody>
              <a:bodyPr/>
              <a:lstStyle/>
              <a:p>
                <a:r>
                  <a:rPr lang="en-ZA">
                    <a:noFill/>
                  </a:rPr>
                  <a:t> </a:t>
                </a:r>
              </a:p>
            </p:txBody>
          </p:sp>
        </mc:Fallback>
      </mc:AlternateContent>
    </p:spTree>
    <p:extLst>
      <p:ext uri="{BB962C8B-B14F-4D97-AF65-F5344CB8AC3E}">
        <p14:creationId xmlns:p14="http://schemas.microsoft.com/office/powerpoint/2010/main" val="428749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14"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4">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
                                            <p:txEl>
                                              <p:pRg st="4" end="4"/>
                                            </p:txEl>
                                          </p:spTgt>
                                        </p:tgtEl>
                                        <p:attrNameLst>
                                          <p:attrName>style.visibility</p:attrName>
                                        </p:attrNameLst>
                                      </p:cBhvr>
                                      <p:to>
                                        <p:strVal val="visible"/>
                                      </p:to>
                                    </p:set>
                                    <p:anim calcmode="discrete" valueType="clr">
                                      <p:cBhvr override="childStyle">
                                        <p:cTn id="21" dur="80"/>
                                        <p:tgtEl>
                                          <p:spTgt spid="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4">
                                            <p:txEl>
                                              <p:pRg st="4" end="4"/>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
                                            <p:txEl>
                                              <p:pRg st="7" end="7"/>
                                            </p:txEl>
                                          </p:spTgt>
                                        </p:tgtEl>
                                        <p:attrNameLst>
                                          <p:attrName>style.visibility</p:attrName>
                                        </p:attrNameLst>
                                      </p:cBhvr>
                                      <p:to>
                                        <p:strVal val="visible"/>
                                      </p:to>
                                    </p:set>
                                    <p:anim calcmode="discrete" valueType="clr">
                                      <p:cBhvr override="childStyle">
                                        <p:cTn id="28" dur="80"/>
                                        <p:tgtEl>
                                          <p:spTgt spid="4">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xEl>
                                              <p:pRg st="7" end="7"/>
                                            </p:txEl>
                                          </p:spTgt>
                                        </p:tgtEl>
                                        <p:attrNameLst>
                                          <p:attrName>fillcolor</p:attrName>
                                        </p:attrNameLst>
                                      </p:cBhvr>
                                      <p:tavLst>
                                        <p:tav tm="0">
                                          <p:val>
                                            <p:clrVal>
                                              <a:schemeClr val="accent2"/>
                                            </p:clrVal>
                                          </p:val>
                                        </p:tav>
                                        <p:tav tm="50000">
                                          <p:val>
                                            <p:clrVal>
                                              <a:schemeClr val="hlink"/>
                                            </p:clrVal>
                                          </p:val>
                                        </p:tav>
                                      </p:tavLst>
                                    </p:anim>
                                    <p:set>
                                      <p:cBhvr>
                                        <p:cTn id="30" dur="80"/>
                                        <p:tgtEl>
                                          <p:spTgt spid="4">
                                            <p:txEl>
                                              <p:pRg st="7" end="7"/>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4">
                                            <p:txEl>
                                              <p:pRg st="8" end="8"/>
                                            </p:txEl>
                                          </p:spTgt>
                                        </p:tgtEl>
                                        <p:attrNameLst>
                                          <p:attrName>style.visibility</p:attrName>
                                        </p:attrNameLst>
                                      </p:cBhvr>
                                      <p:to>
                                        <p:strVal val="visible"/>
                                      </p:to>
                                    </p:set>
                                    <p:anim calcmode="discrete" valueType="clr">
                                      <p:cBhvr override="childStyle">
                                        <p:cTn id="35" dur="80"/>
                                        <p:tgtEl>
                                          <p:spTgt spid="4">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
                                            <p:txEl>
                                              <p:pRg st="8" end="8"/>
                                            </p:txEl>
                                          </p:spTgt>
                                        </p:tgtEl>
                                        <p:attrNameLst>
                                          <p:attrName>fillcolor</p:attrName>
                                        </p:attrNameLst>
                                      </p:cBhvr>
                                      <p:tavLst>
                                        <p:tav tm="0">
                                          <p:val>
                                            <p:clrVal>
                                              <a:schemeClr val="accent2"/>
                                            </p:clrVal>
                                          </p:val>
                                        </p:tav>
                                        <p:tav tm="50000">
                                          <p:val>
                                            <p:clrVal>
                                              <a:schemeClr val="hlink"/>
                                            </p:clrVal>
                                          </p:val>
                                        </p:tav>
                                      </p:tavLst>
                                    </p:anim>
                                    <p:set>
                                      <p:cBhvr>
                                        <p:cTn id="37" dur="80"/>
                                        <p:tgtEl>
                                          <p:spTgt spid="4">
                                            <p:txEl>
                                              <p:pRg st="8" end="8"/>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4">
                                            <p:txEl>
                                              <p:pRg st="9" end="9"/>
                                            </p:txEl>
                                          </p:spTgt>
                                        </p:tgtEl>
                                        <p:attrNameLst>
                                          <p:attrName>style.visibility</p:attrName>
                                        </p:attrNameLst>
                                      </p:cBhvr>
                                      <p:to>
                                        <p:strVal val="visible"/>
                                      </p:to>
                                    </p:set>
                                    <p:anim calcmode="discrete" valueType="clr">
                                      <p:cBhvr override="childStyle">
                                        <p:cTn id="42" dur="80"/>
                                        <p:tgtEl>
                                          <p:spTgt spid="4">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4">
                                            <p:txEl>
                                              <p:pRg st="9" end="9"/>
                                            </p:txEl>
                                          </p:spTgt>
                                        </p:tgtEl>
                                        <p:attrNameLst>
                                          <p:attrName>fillcolor</p:attrName>
                                        </p:attrNameLst>
                                      </p:cBhvr>
                                      <p:tavLst>
                                        <p:tav tm="0">
                                          <p:val>
                                            <p:clrVal>
                                              <a:schemeClr val="accent2"/>
                                            </p:clrVal>
                                          </p:val>
                                        </p:tav>
                                        <p:tav tm="50000">
                                          <p:val>
                                            <p:clrVal>
                                              <a:schemeClr val="hlink"/>
                                            </p:clrVal>
                                          </p:val>
                                        </p:tav>
                                      </p:tavLst>
                                    </p:anim>
                                    <p:set>
                                      <p:cBhvr>
                                        <p:cTn id="44" dur="80"/>
                                        <p:tgtEl>
                                          <p:spTgt spid="4">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txBox="1">
                <a:spLocks noChangeArrowheads="1"/>
              </p:cNvSpPr>
              <p:nvPr/>
            </p:nvSpPr>
            <p:spPr>
              <a:xfrm>
                <a:off x="1847528" y="260648"/>
                <a:ext cx="8640960" cy="6336704"/>
              </a:xfrm>
              <a:prstGeom prst="rect">
                <a:avLst/>
              </a:prstGeom>
            </p:spPr>
            <p:txBody>
              <a:bodyPr vert="horz" lIns="7200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82296" indent="0">
                  <a:lnSpc>
                    <a:spcPct val="90000"/>
                  </a:lnSpc>
                  <a:buNone/>
                </a:pPr>
                <a:r>
                  <a:rPr lang="en-US" sz="3200" b="1" u="sng" dirty="0">
                    <a:solidFill>
                      <a:srgbClr val="FFFF00"/>
                    </a:solidFill>
                    <a:latin typeface="Times New Roman" pitchFamily="18" charset="0"/>
                    <a:cs typeface="Times New Roman" pitchFamily="18" charset="0"/>
                  </a:rPr>
                  <a:t>Example 2:</a:t>
                </a:r>
              </a:p>
              <a:p>
                <a:pPr marL="0">
                  <a:lnSpc>
                    <a:spcPct val="90000"/>
                  </a:lnSpc>
                  <a:buNone/>
                </a:pPr>
                <a:r>
                  <a:rPr lang="en-US" sz="3200" b="1" dirty="0">
                    <a:solidFill>
                      <a:srgbClr val="FFFF00"/>
                    </a:solidFill>
                    <a:latin typeface="Times New Roman" pitchFamily="18" charset="0"/>
                    <a:cs typeface="Times New Roman" pitchFamily="18" charset="0"/>
                  </a:rPr>
                  <a:t>For which values of </a:t>
                </a:r>
                <a:r>
                  <a:rPr lang="en-US" sz="3200" b="1" i="1" dirty="0">
                    <a:solidFill>
                      <a:srgbClr val="FFFF00"/>
                    </a:solidFill>
                    <a:latin typeface="Times New Roman" pitchFamily="18" charset="0"/>
                    <a:cs typeface="Times New Roman" pitchFamily="18" charset="0"/>
                  </a:rPr>
                  <a:t>x</a:t>
                </a:r>
                <a:r>
                  <a:rPr lang="en-US" sz="3200" b="1" dirty="0">
                    <a:solidFill>
                      <a:srgbClr val="FFFF00"/>
                    </a:solidFill>
                    <a:latin typeface="Times New Roman" pitchFamily="18" charset="0"/>
                    <a:cs typeface="Times New Roman" pitchFamily="18" charset="0"/>
                  </a:rPr>
                  <a:t> will this sequence converge? </a:t>
                </a:r>
              </a:p>
              <a:p>
                <a:pPr marL="0">
                  <a:lnSpc>
                    <a:spcPct val="90000"/>
                  </a:lnSpc>
                  <a:buNone/>
                </a:pPr>
                <a14:m>
                  <m:oMathPara xmlns:m="http://schemas.openxmlformats.org/officeDocument/2006/math">
                    <m:oMathParaPr>
                      <m:jc m:val="centerGroup"/>
                    </m:oMathParaPr>
                    <m:oMath xmlns:m="http://schemas.openxmlformats.org/officeDocument/2006/math">
                      <m:r>
                        <a:rPr lang="en-US" sz="3200" b="1" i="1" dirty="0">
                          <a:solidFill>
                            <a:srgbClr val="FFFF00"/>
                          </a:solidFill>
                          <a:latin typeface="Cambria Math"/>
                          <a:cs typeface="Times New Roman" pitchFamily="18" charset="0"/>
                        </a:rPr>
                        <m:t>(</m:t>
                      </m:r>
                      <m:r>
                        <a:rPr lang="en-US" sz="3200" b="1" i="1" dirty="0">
                          <a:solidFill>
                            <a:srgbClr val="FFFF00"/>
                          </a:solidFill>
                          <a:latin typeface="Cambria Math"/>
                          <a:cs typeface="Times New Roman" pitchFamily="18" charset="0"/>
                        </a:rPr>
                        <m:t>𝟐</m:t>
                      </m:r>
                      <m:r>
                        <a:rPr lang="en-US" sz="3200" b="1" i="1" dirty="0">
                          <a:solidFill>
                            <a:srgbClr val="FFFF00"/>
                          </a:solidFill>
                          <a:latin typeface="Cambria Math"/>
                          <a:cs typeface="Times New Roman" pitchFamily="18" charset="0"/>
                        </a:rPr>
                        <m:t> − </m:t>
                      </m:r>
                      <m:r>
                        <a:rPr lang="en-US" sz="3200" b="1" i="1" dirty="0">
                          <a:solidFill>
                            <a:srgbClr val="FFFF00"/>
                          </a:solidFill>
                          <a:latin typeface="Cambria Math"/>
                          <a:cs typeface="Times New Roman" pitchFamily="18" charset="0"/>
                        </a:rPr>
                        <m:t>𝒙</m:t>
                      </m:r>
                      <m:r>
                        <a:rPr lang="en-US" sz="3200" b="1" i="1" dirty="0">
                          <a:solidFill>
                            <a:srgbClr val="FFFF00"/>
                          </a:solidFill>
                          <a:latin typeface="Cambria Math"/>
                          <a:cs typeface="Times New Roman" pitchFamily="18" charset="0"/>
                        </a:rPr>
                        <m:t>) + ( </m:t>
                      </m:r>
                      <m:r>
                        <a:rPr lang="en-US" sz="3200" b="1" i="1" dirty="0">
                          <a:solidFill>
                            <a:srgbClr val="FFFF00"/>
                          </a:solidFill>
                          <a:latin typeface="Cambria Math"/>
                          <a:cs typeface="Times New Roman" pitchFamily="18" charset="0"/>
                        </a:rPr>
                        <m:t>𝟐</m:t>
                      </m:r>
                      <m:r>
                        <a:rPr lang="en-US" sz="3200" b="1" i="1" dirty="0">
                          <a:solidFill>
                            <a:srgbClr val="FFFF00"/>
                          </a:solidFill>
                          <a:latin typeface="Cambria Math"/>
                          <a:cs typeface="Times New Roman" pitchFamily="18" charset="0"/>
                        </a:rPr>
                        <m:t> − </m:t>
                      </m:r>
                      <m:r>
                        <a:rPr lang="en-US" sz="3200" b="1" i="1" dirty="0">
                          <a:solidFill>
                            <a:srgbClr val="FFFF00"/>
                          </a:solidFill>
                          <a:latin typeface="Cambria Math"/>
                          <a:cs typeface="Times New Roman" pitchFamily="18" charset="0"/>
                        </a:rPr>
                        <m:t>𝒙</m:t>
                      </m:r>
                      <m:r>
                        <a:rPr lang="en-US" sz="3200" b="1" i="1" dirty="0">
                          <a:solidFill>
                            <a:srgbClr val="FFFF00"/>
                          </a:solidFill>
                          <a:latin typeface="Cambria Math"/>
                          <a:cs typeface="Times New Roman" pitchFamily="18" charset="0"/>
                        </a:rPr>
                        <m:t>)</m:t>
                      </m:r>
                      <m:r>
                        <a:rPr lang="en-US" sz="3200" b="1" i="1" baseline="30000" dirty="0">
                          <a:solidFill>
                            <a:srgbClr val="FFFF00"/>
                          </a:solidFill>
                          <a:latin typeface="Cambria Math"/>
                          <a:cs typeface="Times New Roman" pitchFamily="18" charset="0"/>
                        </a:rPr>
                        <m:t>𝟐</m:t>
                      </m:r>
                      <m:r>
                        <a:rPr lang="en-US" sz="3200" b="1" i="1" dirty="0">
                          <a:solidFill>
                            <a:srgbClr val="FFFF00"/>
                          </a:solidFill>
                          <a:latin typeface="Cambria Math"/>
                          <a:cs typeface="Times New Roman" pitchFamily="18" charset="0"/>
                        </a:rPr>
                        <m:t> + ( </m:t>
                      </m:r>
                      <m:r>
                        <a:rPr lang="en-US" sz="3200" b="1" i="1" dirty="0">
                          <a:solidFill>
                            <a:srgbClr val="FFFF00"/>
                          </a:solidFill>
                          <a:latin typeface="Cambria Math"/>
                          <a:cs typeface="Times New Roman" pitchFamily="18" charset="0"/>
                        </a:rPr>
                        <m:t>𝟐</m:t>
                      </m:r>
                      <m:r>
                        <a:rPr lang="en-US" sz="3200" b="1" i="1" dirty="0">
                          <a:solidFill>
                            <a:srgbClr val="FFFF00"/>
                          </a:solidFill>
                          <a:latin typeface="Cambria Math"/>
                          <a:cs typeface="Times New Roman" pitchFamily="18" charset="0"/>
                        </a:rPr>
                        <m:t> – </m:t>
                      </m:r>
                      <m:r>
                        <a:rPr lang="en-US" sz="3200" b="1" i="1" dirty="0">
                          <a:solidFill>
                            <a:srgbClr val="FFFF00"/>
                          </a:solidFill>
                          <a:latin typeface="Cambria Math"/>
                          <a:cs typeface="Times New Roman" pitchFamily="18" charset="0"/>
                        </a:rPr>
                        <m:t>𝒙</m:t>
                      </m:r>
                      <m:r>
                        <a:rPr lang="en-US" sz="3200" b="1" i="1" dirty="0">
                          <a:solidFill>
                            <a:srgbClr val="FFFF00"/>
                          </a:solidFill>
                          <a:latin typeface="Cambria Math"/>
                          <a:cs typeface="Times New Roman" pitchFamily="18" charset="0"/>
                        </a:rPr>
                        <m:t>)</m:t>
                      </m:r>
                      <m:r>
                        <a:rPr lang="en-US" sz="3200" b="1" i="1" baseline="30000" dirty="0">
                          <a:solidFill>
                            <a:srgbClr val="FFFF00"/>
                          </a:solidFill>
                          <a:latin typeface="Cambria Math"/>
                          <a:cs typeface="Times New Roman" pitchFamily="18" charset="0"/>
                        </a:rPr>
                        <m:t>𝟑</m:t>
                      </m:r>
                      <m:r>
                        <a:rPr lang="en-US" sz="3200" b="1" i="1" baseline="30000" dirty="0">
                          <a:solidFill>
                            <a:srgbClr val="FFFF00"/>
                          </a:solidFill>
                          <a:latin typeface="Cambria Math"/>
                          <a:cs typeface="Times New Roman" pitchFamily="18" charset="0"/>
                        </a:rPr>
                        <m:t> + ….</m:t>
                      </m:r>
                    </m:oMath>
                  </m:oMathPara>
                </a14:m>
                <a:endParaRPr lang="en-US" sz="3200" b="1" dirty="0">
                  <a:solidFill>
                    <a:srgbClr val="FFFF00"/>
                  </a:solidFill>
                  <a:latin typeface="Times New Roman" pitchFamily="18" charset="0"/>
                  <a:cs typeface="Times New Roman" pitchFamily="18" charset="0"/>
                </a:endParaRPr>
              </a:p>
              <a:p>
                <a:pPr marL="0">
                  <a:lnSpc>
                    <a:spcPct val="90000"/>
                  </a:lnSpc>
                  <a:buNone/>
                </a:pPr>
                <a:endParaRPr lang="en-US" sz="800" dirty="0">
                  <a:solidFill>
                    <a:srgbClr val="FFFF00"/>
                  </a:solidFill>
                  <a:latin typeface="Times New Roman" pitchFamily="18" charset="0"/>
                  <a:cs typeface="Times New Roman" pitchFamily="18" charset="0"/>
                </a:endParaRPr>
              </a:p>
              <a:p>
                <a:pPr>
                  <a:lnSpc>
                    <a:spcPct val="90000"/>
                  </a:lnSpc>
                  <a:buFontTx/>
                  <a:buNone/>
                </a:pPr>
                <a:endParaRPr lang="en-US" sz="3200" b="1" dirty="0">
                  <a:solidFill>
                    <a:schemeClr val="tx1"/>
                  </a:solidFill>
                  <a:latin typeface="Times New Roman" pitchFamily="18" charset="0"/>
                  <a:cs typeface="Times New Roman" pitchFamily="18" charset="0"/>
                </a:endParaRPr>
              </a:p>
              <a:p>
                <a:pPr>
                  <a:lnSpc>
                    <a:spcPct val="90000"/>
                  </a:lnSpc>
                  <a:buFontTx/>
                  <a:buNone/>
                </a:pPr>
                <a:r>
                  <a:rPr lang="en-US" sz="3200" b="1" dirty="0">
                    <a:solidFill>
                      <a:schemeClr val="tx1"/>
                    </a:solidFill>
                    <a:latin typeface="Times New Roman" pitchFamily="18" charset="0"/>
                    <a:cs typeface="Times New Roman" pitchFamily="18" charset="0"/>
                  </a:rPr>
                  <a:t>For a converging sequence:  </a:t>
                </a:r>
                <a14:m>
                  <m:oMath xmlns:m="http://schemas.openxmlformats.org/officeDocument/2006/math">
                    <m:r>
                      <a:rPr lang="en-ZA" sz="3200" b="1" i="1">
                        <a:solidFill>
                          <a:schemeClr val="tx1"/>
                        </a:solidFill>
                        <a:latin typeface="Cambria Math"/>
                        <a:cs typeface="Times New Roman" pitchFamily="18" charset="0"/>
                      </a:rPr>
                      <m:t>−</m:t>
                    </m:r>
                    <m:r>
                      <a:rPr lang="en-ZA" sz="3200" b="1" i="1">
                        <a:solidFill>
                          <a:schemeClr val="tx1"/>
                        </a:solidFill>
                        <a:latin typeface="Cambria Math"/>
                        <a:cs typeface="Times New Roman" pitchFamily="18" charset="0"/>
                      </a:rPr>
                      <m:t>𝟏</m:t>
                    </m:r>
                    <m:r>
                      <a:rPr lang="en-ZA" sz="3200" b="1" i="1">
                        <a:solidFill>
                          <a:schemeClr val="tx1"/>
                        </a:solidFill>
                        <a:latin typeface="Cambria Math"/>
                        <a:cs typeface="Times New Roman" pitchFamily="18" charset="0"/>
                      </a:rPr>
                      <m:t> &lt;</m:t>
                    </m:r>
                    <m:r>
                      <a:rPr lang="en-ZA" sz="3200" b="1" i="1">
                        <a:solidFill>
                          <a:schemeClr val="tx1"/>
                        </a:solidFill>
                        <a:latin typeface="Cambria Math"/>
                        <a:cs typeface="Times New Roman" pitchFamily="18" charset="0"/>
                      </a:rPr>
                      <m:t>𝒓</m:t>
                    </m:r>
                    <m:r>
                      <a:rPr lang="en-ZA" sz="3200" b="1" i="1">
                        <a:solidFill>
                          <a:schemeClr val="tx1"/>
                        </a:solidFill>
                        <a:latin typeface="Cambria Math"/>
                        <a:ea typeface="Cambria Math"/>
                        <a:cs typeface="Times New Roman" pitchFamily="18" charset="0"/>
                      </a:rPr>
                      <m:t>&lt; </m:t>
                    </m:r>
                    <m:r>
                      <a:rPr lang="en-ZA" sz="3200" b="1" i="1">
                        <a:solidFill>
                          <a:schemeClr val="tx1"/>
                        </a:solidFill>
                        <a:latin typeface="Cambria Math"/>
                        <a:ea typeface="Cambria Math"/>
                        <a:cs typeface="Times New Roman" pitchFamily="18" charset="0"/>
                      </a:rPr>
                      <m:t>𝟏</m:t>
                    </m:r>
                  </m:oMath>
                </a14:m>
                <a:r>
                  <a:rPr lang="en-US" sz="3200" b="1" dirty="0">
                    <a:solidFill>
                      <a:schemeClr val="tx1"/>
                    </a:solidFill>
                    <a:latin typeface="Times New Roman" pitchFamily="18" charset="0"/>
                    <a:cs typeface="Times New Roman" pitchFamily="18" charset="0"/>
                  </a:rPr>
                  <a:t>  </a:t>
                </a:r>
              </a:p>
              <a:p>
                <a:pPr>
                  <a:lnSpc>
                    <a:spcPct val="90000"/>
                  </a:lnSpc>
                  <a:buFontTx/>
                  <a:buNone/>
                </a:pPr>
                <a:endParaRPr lang="en-US" sz="3200" b="1" dirty="0">
                  <a:solidFill>
                    <a:schemeClr val="tx1"/>
                  </a:solidFill>
                  <a:latin typeface="Times New Roman" pitchFamily="18" charset="0"/>
                  <a:cs typeface="Times New Roman" pitchFamily="18" charset="0"/>
                </a:endParaRPr>
              </a:p>
              <a:p>
                <a:pPr>
                  <a:lnSpc>
                    <a:spcPct val="90000"/>
                  </a:lnSpc>
                  <a:buFontTx/>
                  <a:buNone/>
                </a:pPr>
                <a:r>
                  <a:rPr lang="en-US" sz="3200" b="1" dirty="0">
                    <a:solidFill>
                      <a:srgbClr val="FFC000"/>
                    </a:solidFill>
                    <a:latin typeface="Times New Roman" pitchFamily="18" charset="0"/>
                    <a:cs typeface="Times New Roman" pitchFamily="18" charset="0"/>
                  </a:rPr>
                  <a:t>In this sequence:  </a:t>
                </a:r>
                <a14:m>
                  <m:oMath xmlns:m="http://schemas.openxmlformats.org/officeDocument/2006/math">
                    <m:r>
                      <a:rPr lang="en-ZA" sz="3200" b="1" i="1" dirty="0">
                        <a:solidFill>
                          <a:srgbClr val="FFC000"/>
                        </a:solidFill>
                        <a:latin typeface="Cambria Math"/>
                        <a:cs typeface="Times New Roman" pitchFamily="18" charset="0"/>
                      </a:rPr>
                      <m:t>𝒓</m:t>
                    </m:r>
                    <m:r>
                      <a:rPr lang="en-ZA" sz="3200" b="1" i="1" dirty="0">
                        <a:solidFill>
                          <a:srgbClr val="FFC000"/>
                        </a:solidFill>
                        <a:latin typeface="Cambria Math"/>
                        <a:cs typeface="Times New Roman" pitchFamily="18" charset="0"/>
                      </a:rPr>
                      <m:t>=</m:t>
                    </m:r>
                    <m:r>
                      <a:rPr lang="en-ZA" sz="3200" b="1" i="1" dirty="0">
                        <a:solidFill>
                          <a:srgbClr val="FFC000"/>
                        </a:solidFill>
                        <a:latin typeface="Cambria Math"/>
                        <a:cs typeface="Times New Roman" pitchFamily="18" charset="0"/>
                      </a:rPr>
                      <m:t>𝟐</m:t>
                    </m:r>
                    <m:r>
                      <a:rPr lang="en-ZA" sz="3200" b="1" i="1" dirty="0">
                        <a:solidFill>
                          <a:srgbClr val="FFC000"/>
                        </a:solidFill>
                        <a:latin typeface="Cambria Math"/>
                        <a:cs typeface="Times New Roman" pitchFamily="18" charset="0"/>
                      </a:rPr>
                      <m:t>−</m:t>
                    </m:r>
                    <m:r>
                      <a:rPr lang="en-ZA" sz="3200" b="1" i="1" dirty="0">
                        <a:solidFill>
                          <a:srgbClr val="FFC000"/>
                        </a:solidFill>
                        <a:latin typeface="Cambria Math"/>
                        <a:cs typeface="Times New Roman" pitchFamily="18" charset="0"/>
                      </a:rPr>
                      <m:t>𝒙</m:t>
                    </m:r>
                  </m:oMath>
                </a14:m>
                <a:endParaRPr lang="en-US" sz="3200" b="1" dirty="0">
                  <a:solidFill>
                    <a:srgbClr val="FFC000"/>
                  </a:solidFill>
                  <a:latin typeface="Times New Roman" pitchFamily="18" charset="0"/>
                  <a:cs typeface="Times New Roman" pitchFamily="18" charset="0"/>
                </a:endParaRPr>
              </a:p>
              <a:p>
                <a:pPr>
                  <a:lnSpc>
                    <a:spcPct val="90000"/>
                  </a:lnSpc>
                  <a:buFontTx/>
                  <a:buNone/>
                </a:pPr>
                <a:endParaRPr lang="en-US" sz="3200" b="1" dirty="0">
                  <a:solidFill>
                    <a:schemeClr val="tx1"/>
                  </a:solidFill>
                  <a:latin typeface="Times New Roman" pitchFamily="18" charset="0"/>
                  <a:cs typeface="Times New Roman" pitchFamily="18" charset="0"/>
                </a:endParaRPr>
              </a:p>
              <a:p>
                <a:pPr>
                  <a:lnSpc>
                    <a:spcPct val="90000"/>
                  </a:lnSpc>
                  <a:buFontTx/>
                  <a:buNone/>
                </a:pPr>
                <a14:m>
                  <m:oMathPara xmlns:m="http://schemas.openxmlformats.org/officeDocument/2006/math">
                    <m:oMathParaPr>
                      <m:jc m:val="left"/>
                    </m:oMathParaPr>
                    <m:oMath xmlns:m="http://schemas.openxmlformats.org/officeDocument/2006/math">
                      <m:r>
                        <a:rPr lang="en-ZA" sz="3200" b="1" i="1">
                          <a:solidFill>
                            <a:srgbClr val="66FF33"/>
                          </a:solidFill>
                          <a:latin typeface="Cambria Math"/>
                          <a:ea typeface="Cambria Math"/>
                          <a:cs typeface="Times New Roman" pitchFamily="18" charset="0"/>
                        </a:rPr>
                        <m:t>∴ </m:t>
                      </m:r>
                      <m:r>
                        <a:rPr lang="en-ZA" sz="3200" b="1" i="1">
                          <a:solidFill>
                            <a:srgbClr val="66FF33"/>
                          </a:solidFill>
                          <a:latin typeface="Cambria Math"/>
                          <a:cs typeface="Times New Roman" pitchFamily="18" charset="0"/>
                        </a:rPr>
                        <m:t>−</m:t>
                      </m:r>
                      <m:r>
                        <a:rPr lang="en-ZA" sz="3200" b="1" i="1">
                          <a:solidFill>
                            <a:srgbClr val="66FF33"/>
                          </a:solidFill>
                          <a:latin typeface="Cambria Math"/>
                          <a:cs typeface="Times New Roman" pitchFamily="18" charset="0"/>
                        </a:rPr>
                        <m:t>𝟏</m:t>
                      </m:r>
                      <m:r>
                        <a:rPr lang="en-ZA" sz="3200" b="1" i="1">
                          <a:solidFill>
                            <a:srgbClr val="66FF33"/>
                          </a:solidFill>
                          <a:latin typeface="Cambria Math"/>
                          <a:cs typeface="Times New Roman" pitchFamily="18" charset="0"/>
                        </a:rPr>
                        <m:t> &lt;</m:t>
                      </m:r>
                      <m:r>
                        <a:rPr lang="en-ZA" sz="3200" b="1" i="1">
                          <a:solidFill>
                            <a:srgbClr val="66FF33"/>
                          </a:solidFill>
                          <a:latin typeface="Cambria Math"/>
                          <a:cs typeface="Times New Roman" pitchFamily="18" charset="0"/>
                        </a:rPr>
                        <m:t>𝟐</m:t>
                      </m:r>
                      <m:r>
                        <a:rPr lang="en-ZA" sz="3200" b="1" i="1">
                          <a:solidFill>
                            <a:srgbClr val="66FF33"/>
                          </a:solidFill>
                          <a:latin typeface="Cambria Math"/>
                          <a:cs typeface="Times New Roman" pitchFamily="18" charset="0"/>
                        </a:rPr>
                        <m:t> −</m:t>
                      </m:r>
                      <m:r>
                        <a:rPr lang="en-ZA" sz="3200" b="1" i="1">
                          <a:solidFill>
                            <a:srgbClr val="66FF33"/>
                          </a:solidFill>
                          <a:latin typeface="Cambria Math"/>
                          <a:cs typeface="Times New Roman" pitchFamily="18" charset="0"/>
                        </a:rPr>
                        <m:t>𝒙</m:t>
                      </m:r>
                      <m:r>
                        <a:rPr lang="en-ZA" sz="3200" b="1" i="1">
                          <a:solidFill>
                            <a:srgbClr val="66FF33"/>
                          </a:solidFill>
                          <a:latin typeface="Cambria Math"/>
                          <a:ea typeface="Cambria Math"/>
                          <a:cs typeface="Times New Roman" pitchFamily="18" charset="0"/>
                        </a:rPr>
                        <m:t>&lt; </m:t>
                      </m:r>
                      <m:r>
                        <a:rPr lang="en-ZA" sz="3200" b="1" i="1">
                          <a:solidFill>
                            <a:srgbClr val="66FF33"/>
                          </a:solidFill>
                          <a:latin typeface="Cambria Math"/>
                          <a:ea typeface="Cambria Math"/>
                          <a:cs typeface="Times New Roman" pitchFamily="18" charset="0"/>
                        </a:rPr>
                        <m:t>𝟏</m:t>
                      </m:r>
                    </m:oMath>
                  </m:oMathPara>
                </a14:m>
                <a:endParaRPr lang="en-ZA" sz="3200" b="1" dirty="0">
                  <a:solidFill>
                    <a:srgbClr val="66FF33"/>
                  </a:solidFill>
                  <a:latin typeface="Times New Roman" pitchFamily="18" charset="0"/>
                  <a:ea typeface="Cambria Math"/>
                  <a:cs typeface="Times New Roman" pitchFamily="18" charset="0"/>
                </a:endParaRPr>
              </a:p>
              <a:p>
                <a:pPr>
                  <a:lnSpc>
                    <a:spcPct val="90000"/>
                  </a:lnSpc>
                  <a:buFontTx/>
                  <a:buNone/>
                </a:pPr>
                <a:r>
                  <a:rPr lang="en-ZA" sz="3200" b="1" dirty="0">
                    <a:solidFill>
                      <a:srgbClr val="66FF33"/>
                    </a:solidFill>
                    <a:latin typeface="Times New Roman" pitchFamily="18" charset="0"/>
                    <a:ea typeface="Cambria Math"/>
                    <a:cs typeface="Times New Roman" pitchFamily="18" charset="0"/>
                  </a:rPr>
                  <a:t>      </a:t>
                </a:r>
                <a14:m>
                  <m:oMath xmlns:m="http://schemas.openxmlformats.org/officeDocument/2006/math">
                    <m:r>
                      <a:rPr lang="en-ZA" sz="3200" b="1">
                        <a:solidFill>
                          <a:srgbClr val="66FF33"/>
                        </a:solidFill>
                        <a:latin typeface="Cambria Math"/>
                        <a:cs typeface="Times New Roman" pitchFamily="18" charset="0"/>
                      </a:rPr>
                      <m:t> </m:t>
                    </m:r>
                    <m:r>
                      <a:rPr lang="en-ZA" sz="3200" b="1" i="1">
                        <a:solidFill>
                          <a:srgbClr val="66FF33"/>
                        </a:solidFill>
                        <a:latin typeface="Cambria Math"/>
                        <a:cs typeface="Times New Roman" pitchFamily="18" charset="0"/>
                      </a:rPr>
                      <m:t>−</m:t>
                    </m:r>
                    <m:r>
                      <a:rPr lang="en-ZA" sz="3200" b="1" i="1">
                        <a:solidFill>
                          <a:srgbClr val="66FF33"/>
                        </a:solidFill>
                        <a:latin typeface="Cambria Math"/>
                        <a:cs typeface="Times New Roman" pitchFamily="18" charset="0"/>
                      </a:rPr>
                      <m:t>𝟑</m:t>
                    </m:r>
                    <m:r>
                      <a:rPr lang="en-ZA" sz="3200" b="1" i="1">
                        <a:solidFill>
                          <a:srgbClr val="66FF33"/>
                        </a:solidFill>
                        <a:latin typeface="Cambria Math"/>
                        <a:cs typeface="Times New Roman" pitchFamily="18" charset="0"/>
                      </a:rPr>
                      <m:t> &lt;−</m:t>
                    </m:r>
                    <m:r>
                      <a:rPr lang="en-ZA" sz="3200" b="1" i="1">
                        <a:solidFill>
                          <a:srgbClr val="66FF33"/>
                        </a:solidFill>
                        <a:latin typeface="Cambria Math"/>
                        <a:cs typeface="Times New Roman" pitchFamily="18" charset="0"/>
                      </a:rPr>
                      <m:t>𝒙</m:t>
                    </m:r>
                    <m:r>
                      <a:rPr lang="en-ZA" sz="3200" b="1" i="1">
                        <a:solidFill>
                          <a:srgbClr val="66FF33"/>
                        </a:solidFill>
                        <a:latin typeface="Cambria Math"/>
                        <a:ea typeface="Cambria Math"/>
                        <a:cs typeface="Times New Roman" pitchFamily="18" charset="0"/>
                      </a:rPr>
                      <m:t>&lt;−</m:t>
                    </m:r>
                    <m:r>
                      <a:rPr lang="en-ZA" sz="3200" b="1" i="1">
                        <a:solidFill>
                          <a:srgbClr val="66FF33"/>
                        </a:solidFill>
                        <a:latin typeface="Cambria Math"/>
                        <a:ea typeface="Cambria Math"/>
                        <a:cs typeface="Times New Roman" pitchFamily="18" charset="0"/>
                      </a:rPr>
                      <m:t>𝟏</m:t>
                    </m:r>
                  </m:oMath>
                </a14:m>
                <a:endParaRPr lang="en-ZA" sz="3200" b="1" dirty="0">
                  <a:solidFill>
                    <a:srgbClr val="66FF33"/>
                  </a:solidFill>
                  <a:latin typeface="Times New Roman" pitchFamily="18" charset="0"/>
                  <a:ea typeface="Cambria Math"/>
                  <a:cs typeface="Times New Roman" pitchFamily="18" charset="0"/>
                </a:endParaRPr>
              </a:p>
              <a:p>
                <a:pPr>
                  <a:lnSpc>
                    <a:spcPct val="90000"/>
                  </a:lnSpc>
                  <a:buFontTx/>
                  <a:buNone/>
                </a:pPr>
                <a:r>
                  <a:rPr lang="en-ZA" sz="3200" b="1" dirty="0">
                    <a:solidFill>
                      <a:srgbClr val="66FF33"/>
                    </a:solidFill>
                    <a:latin typeface="Times New Roman" pitchFamily="18" charset="0"/>
                    <a:ea typeface="Cambria Math"/>
                    <a:cs typeface="Times New Roman" pitchFamily="18" charset="0"/>
                  </a:rPr>
                  <a:t>	</a:t>
                </a:r>
                <a:r>
                  <a:rPr lang="en-ZA" sz="3200" b="1" dirty="0">
                    <a:solidFill>
                      <a:srgbClr val="66FF33"/>
                    </a:solidFill>
                    <a:cs typeface="Times New Roman" pitchFamily="18" charset="0"/>
                  </a:rPr>
                  <a:t> </a:t>
                </a:r>
                <a14:m>
                  <m:oMath xmlns:m="http://schemas.openxmlformats.org/officeDocument/2006/math">
                    <m:r>
                      <a:rPr lang="en-ZA" sz="3200" b="1">
                        <a:solidFill>
                          <a:srgbClr val="66FF33"/>
                        </a:solidFill>
                        <a:latin typeface="Cambria Math"/>
                        <a:cs typeface="Times New Roman" pitchFamily="18" charset="0"/>
                      </a:rPr>
                      <m:t>    </m:t>
                    </m:r>
                    <m:r>
                      <a:rPr lang="en-ZA" sz="3200" b="1" i="1">
                        <a:solidFill>
                          <a:srgbClr val="66FF33"/>
                        </a:solidFill>
                        <a:latin typeface="Cambria Math"/>
                        <a:cs typeface="Times New Roman" pitchFamily="18" charset="0"/>
                      </a:rPr>
                      <m:t>   </m:t>
                    </m:r>
                    <m:r>
                      <a:rPr lang="en-ZA" sz="3200" b="1" i="1">
                        <a:solidFill>
                          <a:srgbClr val="66FF33"/>
                        </a:solidFill>
                        <a:latin typeface="Cambria Math"/>
                        <a:cs typeface="Times New Roman" pitchFamily="18" charset="0"/>
                      </a:rPr>
                      <m:t>𝟏</m:t>
                    </m:r>
                    <m:r>
                      <a:rPr lang="en-ZA" sz="3200" b="1" i="1">
                        <a:solidFill>
                          <a:srgbClr val="66FF33"/>
                        </a:solidFill>
                        <a:latin typeface="Cambria Math"/>
                        <a:cs typeface="Times New Roman" pitchFamily="18" charset="0"/>
                      </a:rPr>
                      <m:t> &lt;</m:t>
                    </m:r>
                    <m:r>
                      <a:rPr lang="en-ZA" sz="3200" b="1" i="1">
                        <a:solidFill>
                          <a:srgbClr val="66FF33"/>
                        </a:solidFill>
                        <a:latin typeface="Cambria Math" panose="02040503050406030204" pitchFamily="18" charset="0"/>
                        <a:cs typeface="Times New Roman" pitchFamily="18" charset="0"/>
                      </a:rPr>
                      <m:t>𝒙</m:t>
                    </m:r>
                    <m:r>
                      <a:rPr lang="en-ZA" sz="3200" b="1" i="1">
                        <a:solidFill>
                          <a:srgbClr val="66FF33"/>
                        </a:solidFill>
                        <a:latin typeface="Cambria Math"/>
                        <a:ea typeface="Cambria Math"/>
                        <a:cs typeface="Times New Roman" pitchFamily="18" charset="0"/>
                      </a:rPr>
                      <m:t>&lt;</m:t>
                    </m:r>
                    <m:r>
                      <a:rPr lang="en-ZA" sz="3200" b="1" i="1">
                        <a:solidFill>
                          <a:srgbClr val="66FF33"/>
                        </a:solidFill>
                        <a:latin typeface="Cambria Math"/>
                        <a:ea typeface="Cambria Math"/>
                        <a:cs typeface="Times New Roman" pitchFamily="18" charset="0"/>
                      </a:rPr>
                      <m:t>𝟑</m:t>
                    </m:r>
                  </m:oMath>
                </a14:m>
                <a:endParaRPr lang="en-ZA" sz="3200" b="1" dirty="0">
                  <a:solidFill>
                    <a:srgbClr val="66FF33"/>
                  </a:solidFill>
                  <a:latin typeface="Times New Roman" pitchFamily="18" charset="0"/>
                  <a:ea typeface="Cambria Math"/>
                  <a:cs typeface="Times New Roman" pitchFamily="18" charset="0"/>
                </a:endParaRPr>
              </a:p>
              <a:p>
                <a:pPr>
                  <a:lnSpc>
                    <a:spcPct val="90000"/>
                  </a:lnSpc>
                  <a:buFontTx/>
                  <a:buNone/>
                </a:pPr>
                <a:endParaRPr lang="en-US" sz="3200" b="1" dirty="0">
                  <a:solidFill>
                    <a:schemeClr val="tx1"/>
                  </a:solidFill>
                  <a:latin typeface="Times New Roman" pitchFamily="18" charset="0"/>
                  <a:cs typeface="Times New Roman" pitchFamily="18" charset="0"/>
                </a:endParaRPr>
              </a:p>
            </p:txBody>
          </p:sp>
        </mc:Choice>
        <mc:Fallback xmlns="">
          <p:sp>
            <p:nvSpPr>
              <p:cNvPr id="4" name="Rectangle 3"/>
              <p:cNvSpPr txBox="1">
                <a:spLocks noRot="1" noChangeAspect="1" noMove="1" noResize="1" noEditPoints="1" noAdjustHandles="1" noChangeArrowheads="1" noChangeShapeType="1" noTextEdit="1"/>
              </p:cNvSpPr>
              <p:nvPr/>
            </p:nvSpPr>
            <p:spPr>
              <a:xfrm>
                <a:off x="1847528" y="260648"/>
                <a:ext cx="8640960" cy="6336704"/>
              </a:xfrm>
              <a:prstGeom prst="rect">
                <a:avLst/>
              </a:prstGeom>
              <a:blipFill>
                <a:blip r:embed="rId2"/>
                <a:stretch>
                  <a:fillRect l="-2045" t="-2117"/>
                </a:stretch>
              </a:blipFill>
            </p:spPr>
            <p:txBody>
              <a:bodyPr/>
              <a:lstStyle/>
              <a:p>
                <a:r>
                  <a:rPr lang="en-ZA">
                    <a:noFill/>
                  </a:rPr>
                  <a:t> </a:t>
                </a:r>
              </a:p>
            </p:txBody>
          </p:sp>
        </mc:Fallback>
      </mc:AlternateContent>
    </p:spTree>
    <p:extLst>
      <p:ext uri="{BB962C8B-B14F-4D97-AF65-F5344CB8AC3E}">
        <p14:creationId xmlns:p14="http://schemas.microsoft.com/office/powerpoint/2010/main" val="50097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14"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4">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21"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4">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
                                            <p:txEl>
                                              <p:pRg st="5" end="5"/>
                                            </p:txEl>
                                          </p:spTgt>
                                        </p:tgtEl>
                                        <p:attrNameLst>
                                          <p:attrName>style.visibility</p:attrName>
                                        </p:attrNameLst>
                                      </p:cBhvr>
                                      <p:to>
                                        <p:strVal val="visible"/>
                                      </p:to>
                                    </p:set>
                                    <p:anim calcmode="discrete" valueType="clr">
                                      <p:cBhvr override="childStyle">
                                        <p:cTn id="28" dur="80"/>
                                        <p:tgtEl>
                                          <p:spTgt spid="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xEl>
                                              <p:pRg st="5" end="5"/>
                                            </p:txEl>
                                          </p:spTgt>
                                        </p:tgtEl>
                                        <p:attrNameLst>
                                          <p:attrName>fillcolor</p:attrName>
                                        </p:attrNameLst>
                                      </p:cBhvr>
                                      <p:tavLst>
                                        <p:tav tm="0">
                                          <p:val>
                                            <p:clrVal>
                                              <a:schemeClr val="accent2"/>
                                            </p:clrVal>
                                          </p:val>
                                        </p:tav>
                                        <p:tav tm="50000">
                                          <p:val>
                                            <p:clrVal>
                                              <a:schemeClr val="hlink"/>
                                            </p:clrVal>
                                          </p:val>
                                        </p:tav>
                                      </p:tavLst>
                                    </p:anim>
                                    <p:set>
                                      <p:cBhvr>
                                        <p:cTn id="30" dur="80"/>
                                        <p:tgtEl>
                                          <p:spTgt spid="4">
                                            <p:txEl>
                                              <p:pRg st="5" end="5"/>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barn(inVertical)">
                                      <p:cBhvr>
                                        <p:cTn id="35" dur="500"/>
                                        <p:tgtEl>
                                          <p:spTgt spid="4">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fade">
                                      <p:cBhvr>
                                        <p:cTn id="40" dur="1000"/>
                                        <p:tgtEl>
                                          <p:spTgt spid="4">
                                            <p:txEl>
                                              <p:pRg st="9" end="9"/>
                                            </p:txEl>
                                          </p:spTgt>
                                        </p:tgtEl>
                                      </p:cBhvr>
                                    </p:animEffect>
                                    <p:anim calcmode="lin" valueType="num">
                                      <p:cBhvr>
                                        <p:cTn id="4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9" end="9"/>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Effect transition="in" filter="fade">
                                      <p:cBhvr>
                                        <p:cTn id="45" dur="1000"/>
                                        <p:tgtEl>
                                          <p:spTgt spid="4">
                                            <p:txEl>
                                              <p:pRg st="10" end="10"/>
                                            </p:txEl>
                                          </p:spTgt>
                                        </p:tgtEl>
                                      </p:cBhvr>
                                    </p:animEffect>
                                    <p:anim calcmode="lin" valueType="num">
                                      <p:cBhvr>
                                        <p:cTn id="46"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4">
                                            <p:txEl>
                                              <p:pRg st="11" end="11"/>
                                            </p:txEl>
                                          </p:spTgt>
                                        </p:tgtEl>
                                        <p:attrNameLst>
                                          <p:attrName>style.visibility</p:attrName>
                                        </p:attrNameLst>
                                      </p:cBhvr>
                                      <p:to>
                                        <p:strVal val="visible"/>
                                      </p:to>
                                    </p:set>
                                    <p:animEffect transition="in" filter="fade">
                                      <p:cBhvr>
                                        <p:cTn id="50" dur="1000"/>
                                        <p:tgtEl>
                                          <p:spTgt spid="4">
                                            <p:txEl>
                                              <p:pRg st="11" end="11"/>
                                            </p:txEl>
                                          </p:spTgt>
                                        </p:tgtEl>
                                      </p:cBhvr>
                                    </p:animEffect>
                                    <p:anim calcmode="lin" valueType="num">
                                      <p:cBhvr>
                                        <p:cTn id="51"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34011" y="270456"/>
            <a:ext cx="2516827" cy="757908"/>
          </a:xfrm>
          <a:prstGeom prst="rect">
            <a:avLst/>
          </a:prstGeom>
        </p:spPr>
      </p:pic>
    </p:spTree>
    <p:extLst>
      <p:ext uri="{BB962C8B-B14F-4D97-AF65-F5344CB8AC3E}">
        <p14:creationId xmlns:p14="http://schemas.microsoft.com/office/powerpoint/2010/main" val="2321149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6514" y="165977"/>
            <a:ext cx="2541968" cy="773642"/>
          </a:xfrm>
          <a:prstGeom prst="rect">
            <a:avLst/>
          </a:prstGeom>
        </p:spPr>
      </p:pic>
    </p:spTree>
    <p:extLst>
      <p:ext uri="{BB962C8B-B14F-4D97-AF65-F5344CB8AC3E}">
        <p14:creationId xmlns:p14="http://schemas.microsoft.com/office/powerpoint/2010/main" val="1797335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221" y="231818"/>
            <a:ext cx="6737188" cy="658231"/>
          </a:xfrm>
          <a:prstGeom prst="rect">
            <a:avLst/>
          </a:prstGeom>
        </p:spPr>
      </p:pic>
    </p:spTree>
    <p:extLst>
      <p:ext uri="{BB962C8B-B14F-4D97-AF65-F5344CB8AC3E}">
        <p14:creationId xmlns:p14="http://schemas.microsoft.com/office/powerpoint/2010/main" val="3844086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2996" y="270453"/>
            <a:ext cx="6786292" cy="629656"/>
          </a:xfrm>
          <a:prstGeom prst="rect">
            <a:avLst/>
          </a:prstGeom>
        </p:spPr>
      </p:pic>
    </p:spTree>
    <p:extLst>
      <p:ext uri="{BB962C8B-B14F-4D97-AF65-F5344CB8AC3E}">
        <p14:creationId xmlns:p14="http://schemas.microsoft.com/office/powerpoint/2010/main" val="3289648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82297" y="283333"/>
            <a:ext cx="7490394" cy="601081"/>
          </a:xfrm>
          <a:prstGeom prst="rect">
            <a:avLst/>
          </a:prstGeom>
        </p:spPr>
      </p:pic>
    </p:spTree>
    <p:extLst>
      <p:ext uri="{BB962C8B-B14F-4D97-AF65-F5344CB8AC3E}">
        <p14:creationId xmlns:p14="http://schemas.microsoft.com/office/powerpoint/2010/main" val="3270340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6842" y="257573"/>
            <a:ext cx="8174444" cy="557682"/>
          </a:xfrm>
          <a:prstGeom prst="rect">
            <a:avLst/>
          </a:prstGeom>
        </p:spPr>
      </p:pic>
    </p:spTree>
    <p:extLst>
      <p:ext uri="{BB962C8B-B14F-4D97-AF65-F5344CB8AC3E}">
        <p14:creationId xmlns:p14="http://schemas.microsoft.com/office/powerpoint/2010/main" val="2758928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0268" y="218939"/>
            <a:ext cx="7643489" cy="447072"/>
          </a:xfrm>
          <a:prstGeom prst="rect">
            <a:avLst/>
          </a:prstGeom>
        </p:spPr>
      </p:pic>
    </p:spTree>
    <p:extLst>
      <p:ext uri="{BB962C8B-B14F-4D97-AF65-F5344CB8AC3E}">
        <p14:creationId xmlns:p14="http://schemas.microsoft.com/office/powerpoint/2010/main" val="1280954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6911" y="321971"/>
            <a:ext cx="7604864" cy="644480"/>
          </a:xfrm>
          <a:prstGeom prst="rect">
            <a:avLst/>
          </a:prstGeom>
        </p:spPr>
      </p:pic>
    </p:spTree>
    <p:extLst>
      <p:ext uri="{BB962C8B-B14F-4D97-AF65-F5344CB8AC3E}">
        <p14:creationId xmlns:p14="http://schemas.microsoft.com/office/powerpoint/2010/main" val="469532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703512" y="367248"/>
                <a:ext cx="8964488" cy="6158096"/>
              </a:xfrm>
              <a:prstGeom prst="rect">
                <a:avLst/>
              </a:prstGeom>
              <a:noFill/>
            </p:spPr>
            <p:txBody>
              <a:bodyPr wrap="square" rtlCol="0">
                <a:spAutoFit/>
              </a:bodyPr>
              <a:lstStyle/>
              <a:p>
                <a:r>
                  <a:rPr lang="en-ZA" sz="2800" b="1" dirty="0">
                    <a:latin typeface="Times New Roman" pitchFamily="18" charset="0"/>
                    <a:cs typeface="Times New Roman" pitchFamily="18" charset="0"/>
                  </a:rPr>
                  <a:t>Now add Equation 1 and Equation 2:</a:t>
                </a:r>
              </a:p>
              <a:p>
                <a:endParaRPr lang="en-ZA" sz="2800" b="1" dirty="0">
                  <a:latin typeface="Times New Roman" pitchFamily="18" charset="0"/>
                  <a:cs typeface="Times New Roman" pitchFamily="18" charset="0"/>
                </a:endParaRPr>
              </a:p>
              <a:p>
                <a:pPr>
                  <a:spcAft>
                    <a:spcPts val="600"/>
                  </a:spcAft>
                </a:pPr>
                <a:r>
                  <a:rPr lang="en-ZA" sz="2800" b="1" dirty="0">
                    <a:solidFill>
                      <a:srgbClr val="FFFF00"/>
                    </a:solidFill>
                    <a:latin typeface="Times New Roman" pitchFamily="18" charset="0"/>
                    <a:cs typeface="Times New Roman" pitchFamily="18" charset="0"/>
                  </a:rPr>
                  <a:t>2 </a:t>
                </a:r>
                <a:r>
                  <a:rPr lang="en-ZA" sz="2800" b="1" dirty="0" err="1">
                    <a:solidFill>
                      <a:srgbClr val="FFFF00"/>
                    </a:solidFill>
                    <a:latin typeface="Times New Roman" pitchFamily="18" charset="0"/>
                    <a:cs typeface="Times New Roman" pitchFamily="18" charset="0"/>
                  </a:rPr>
                  <a:t>S</a:t>
                </a:r>
                <a:r>
                  <a:rPr lang="en-ZA" sz="2800" b="1" baseline="-25000" dirty="0" err="1">
                    <a:solidFill>
                      <a:srgbClr val="FFFF00"/>
                    </a:solidFill>
                    <a:latin typeface="Times New Roman" pitchFamily="18" charset="0"/>
                    <a:cs typeface="Times New Roman" pitchFamily="18" charset="0"/>
                  </a:rPr>
                  <a:t>n</a:t>
                </a:r>
                <a:r>
                  <a:rPr lang="en-ZA" sz="2800" b="1" dirty="0">
                    <a:solidFill>
                      <a:srgbClr val="FFFF00"/>
                    </a:solidFill>
                    <a:latin typeface="Times New Roman" pitchFamily="18" charset="0"/>
                    <a:cs typeface="Times New Roman" pitchFamily="18" charset="0"/>
                  </a:rPr>
                  <a:t> = [2a+(n-1)d] + [2a+(n-1)d] + [2a+(n-1)d] + … +       </a:t>
                </a:r>
              </a:p>
              <a:p>
                <a:pPr>
                  <a:spcAft>
                    <a:spcPts val="600"/>
                  </a:spcAft>
                </a:pPr>
                <a:r>
                  <a:rPr lang="en-ZA" sz="2800" b="1" dirty="0">
                    <a:solidFill>
                      <a:srgbClr val="FFFF00"/>
                    </a:solidFill>
                    <a:latin typeface="Times New Roman" pitchFamily="18" charset="0"/>
                    <a:cs typeface="Times New Roman" pitchFamily="18" charset="0"/>
                  </a:rPr>
                  <a:t>           [2a+(n-1)d] + [2a+(n-1)d]</a:t>
                </a:r>
              </a:p>
              <a:p>
                <a:endParaRPr lang="en-ZA" sz="2800" b="1" dirty="0">
                  <a:latin typeface="Times New Roman" pitchFamily="18" charset="0"/>
                  <a:cs typeface="Times New Roman" pitchFamily="18" charset="0"/>
                </a:endParaRPr>
              </a:p>
              <a:p>
                <a:r>
                  <a:rPr lang="en-ZA" sz="2800" b="1" dirty="0">
                    <a:latin typeface="Times New Roman" pitchFamily="18" charset="0"/>
                    <a:cs typeface="Times New Roman" pitchFamily="18" charset="0"/>
                  </a:rPr>
                  <a:t>So, if there are </a:t>
                </a:r>
                <a:r>
                  <a:rPr lang="en-ZA" sz="2800" b="1" i="1" dirty="0">
                    <a:latin typeface="Times New Roman" pitchFamily="18" charset="0"/>
                    <a:cs typeface="Times New Roman" pitchFamily="18" charset="0"/>
                  </a:rPr>
                  <a:t>n </a:t>
                </a:r>
                <a:r>
                  <a:rPr lang="en-ZA" sz="2800" b="1" dirty="0">
                    <a:latin typeface="Times New Roman" pitchFamily="18" charset="0"/>
                    <a:cs typeface="Times New Roman" pitchFamily="18" charset="0"/>
                  </a:rPr>
                  <a:t>terms, you have </a:t>
                </a:r>
                <a:r>
                  <a:rPr lang="en-ZA" sz="2800" b="1" i="1" dirty="0">
                    <a:latin typeface="Times New Roman" pitchFamily="18" charset="0"/>
                    <a:cs typeface="Times New Roman" pitchFamily="18" charset="0"/>
                  </a:rPr>
                  <a:t>n </a:t>
                </a:r>
                <a:r>
                  <a:rPr lang="en-ZA" sz="2800" b="1" dirty="0">
                    <a:latin typeface="Times New Roman" pitchFamily="18" charset="0"/>
                    <a:cs typeface="Times New Roman" pitchFamily="18" charset="0"/>
                  </a:rPr>
                  <a:t>times [2a+(n-1)d] terms:</a:t>
                </a:r>
              </a:p>
              <a:p>
                <a:endParaRPr lang="en-ZA" sz="2800" b="1" dirty="0">
                  <a:latin typeface="Times New Roman" pitchFamily="18" charset="0"/>
                  <a:cs typeface="Times New Roman" pitchFamily="18" charset="0"/>
                </a:endParaRPr>
              </a:p>
              <a:p>
                <a:r>
                  <a:rPr lang="en-ZA" sz="2800" b="1" dirty="0">
                    <a:solidFill>
                      <a:srgbClr val="FFFF00"/>
                    </a:solidFill>
                    <a:latin typeface="Times New Roman" pitchFamily="18" charset="0"/>
                    <a:cs typeface="Times New Roman" pitchFamily="18" charset="0"/>
                  </a:rPr>
                  <a:t>2 </a:t>
                </a:r>
                <a:r>
                  <a:rPr lang="en-ZA" sz="2800" b="1" dirty="0" err="1">
                    <a:solidFill>
                      <a:srgbClr val="FFFF00"/>
                    </a:solidFill>
                    <a:latin typeface="Times New Roman" pitchFamily="18" charset="0"/>
                    <a:cs typeface="Times New Roman" pitchFamily="18" charset="0"/>
                  </a:rPr>
                  <a:t>S</a:t>
                </a:r>
                <a:r>
                  <a:rPr lang="en-ZA" sz="2800" b="1" baseline="-25000" dirty="0" err="1">
                    <a:solidFill>
                      <a:srgbClr val="FFFF00"/>
                    </a:solidFill>
                    <a:latin typeface="Times New Roman" pitchFamily="18" charset="0"/>
                    <a:cs typeface="Times New Roman" pitchFamily="18" charset="0"/>
                  </a:rPr>
                  <a:t>n</a:t>
                </a:r>
                <a:r>
                  <a:rPr lang="en-ZA" sz="2800" b="1" dirty="0">
                    <a:solidFill>
                      <a:srgbClr val="FFFF00"/>
                    </a:solidFill>
                    <a:latin typeface="Times New Roman" pitchFamily="18" charset="0"/>
                    <a:cs typeface="Times New Roman" pitchFamily="18" charset="0"/>
                  </a:rPr>
                  <a:t> = n [2a+(n-1)d]</a:t>
                </a:r>
              </a:p>
              <a:p>
                <a:endParaRPr lang="en-ZA" sz="2800" b="1" dirty="0">
                  <a:latin typeface="Times New Roman" pitchFamily="18" charset="0"/>
                  <a:cs typeface="Times New Roman" pitchFamily="18" charset="0"/>
                </a:endParaRPr>
              </a:p>
              <a:p>
                <a:r>
                  <a:rPr lang="en-ZA" sz="2800" b="1" dirty="0">
                    <a:latin typeface="Times New Roman" pitchFamily="18" charset="0"/>
                    <a:cs typeface="Times New Roman" pitchFamily="18" charset="0"/>
                  </a:rPr>
                  <a:t>Solving for </a:t>
                </a:r>
                <a:r>
                  <a:rPr lang="en-ZA" sz="2800" b="1" dirty="0" err="1">
                    <a:latin typeface="Times New Roman" pitchFamily="18" charset="0"/>
                    <a:cs typeface="Times New Roman" pitchFamily="18" charset="0"/>
                  </a:rPr>
                  <a:t>S</a:t>
                </a:r>
                <a:r>
                  <a:rPr lang="en-ZA" sz="2800" b="1" baseline="-25000" dirty="0" err="1">
                    <a:latin typeface="Times New Roman" pitchFamily="18" charset="0"/>
                    <a:cs typeface="Times New Roman" pitchFamily="18" charset="0"/>
                  </a:rPr>
                  <a:t>n</a:t>
                </a:r>
                <a:r>
                  <a:rPr lang="en-ZA" sz="2800" b="1" dirty="0">
                    <a:latin typeface="Times New Roman" pitchFamily="18" charset="0"/>
                    <a:cs typeface="Times New Roman" pitchFamily="18" charset="0"/>
                  </a:rPr>
                  <a:t>:</a:t>
                </a:r>
              </a:p>
              <a:p>
                <a:endParaRPr lang="en-ZA" sz="2800" b="1" dirty="0">
                  <a:latin typeface="Times New Roman" pitchFamily="18" charset="0"/>
                  <a:cs typeface="Times New Roman" pitchFamily="18" charset="0"/>
                </a:endParaRPr>
              </a:p>
              <a:p>
                <a:pPr/>
                <a14:m>
                  <m:oMathPara xmlns:m="http://schemas.openxmlformats.org/officeDocument/2006/math">
                    <m:oMathParaPr>
                      <m:jc m:val="left"/>
                    </m:oMathParaPr>
                    <m:oMath xmlns:m="http://schemas.openxmlformats.org/officeDocument/2006/math">
                      <m:r>
                        <a:rPr lang="en-ZA" sz="2800" b="1" i="1" dirty="0">
                          <a:solidFill>
                            <a:srgbClr val="FFFF00"/>
                          </a:solidFill>
                          <a:latin typeface="Cambria Math"/>
                        </a:rPr>
                        <m:t>𝑺𝒏</m:t>
                      </m:r>
                      <m:r>
                        <a:rPr lang="en-ZA" sz="2800" b="1" i="1" dirty="0">
                          <a:solidFill>
                            <a:srgbClr val="FFFF00"/>
                          </a:solidFill>
                          <a:latin typeface="Cambria Math"/>
                        </a:rPr>
                        <m:t> = </m:t>
                      </m:r>
                      <m:f>
                        <m:fPr>
                          <m:ctrlPr>
                            <a:rPr lang="en-ZA" sz="2800" b="1" i="1" dirty="0">
                              <a:solidFill>
                                <a:srgbClr val="FFFF00"/>
                              </a:solidFill>
                              <a:latin typeface="Cambria Math" panose="02040503050406030204" pitchFamily="18" charset="0"/>
                            </a:rPr>
                          </m:ctrlPr>
                        </m:fPr>
                        <m:num>
                          <m:r>
                            <a:rPr lang="en-ZA" sz="2800" b="1" i="1" dirty="0">
                              <a:solidFill>
                                <a:srgbClr val="FFFF00"/>
                              </a:solidFill>
                              <a:latin typeface="Cambria Math"/>
                            </a:rPr>
                            <m:t>𝒏</m:t>
                          </m:r>
                        </m:num>
                        <m:den>
                          <m:r>
                            <a:rPr lang="en-ZA" sz="2800" b="1" i="1" dirty="0">
                              <a:solidFill>
                                <a:srgbClr val="FFFF00"/>
                              </a:solidFill>
                              <a:latin typeface="Cambria Math"/>
                            </a:rPr>
                            <m:t>𝟐</m:t>
                          </m:r>
                        </m:den>
                      </m:f>
                      <m:r>
                        <a:rPr lang="en-ZA" sz="2800" b="1" i="1" dirty="0">
                          <a:solidFill>
                            <a:srgbClr val="FFFF00"/>
                          </a:solidFill>
                          <a:latin typeface="Cambria Math"/>
                        </a:rPr>
                        <m:t> [</m:t>
                      </m:r>
                      <m:r>
                        <a:rPr lang="en-ZA" sz="2800" b="1" i="1" dirty="0">
                          <a:solidFill>
                            <a:srgbClr val="FFFF00"/>
                          </a:solidFill>
                          <a:latin typeface="Cambria Math"/>
                        </a:rPr>
                        <m:t>𝟐</m:t>
                      </m:r>
                      <m:r>
                        <a:rPr lang="en-ZA" sz="2800" b="1" i="1" dirty="0">
                          <a:solidFill>
                            <a:srgbClr val="FFFF00"/>
                          </a:solidFill>
                          <a:latin typeface="Cambria Math"/>
                        </a:rPr>
                        <m:t>𝒂</m:t>
                      </m:r>
                      <m:r>
                        <a:rPr lang="en-ZA" sz="2800" b="1" i="1" dirty="0">
                          <a:solidFill>
                            <a:srgbClr val="FFFF00"/>
                          </a:solidFill>
                          <a:latin typeface="Cambria Math"/>
                        </a:rPr>
                        <m:t>+(</m:t>
                      </m:r>
                      <m:r>
                        <a:rPr lang="en-ZA" sz="2800" b="1" i="1" dirty="0">
                          <a:solidFill>
                            <a:srgbClr val="FFFF00"/>
                          </a:solidFill>
                          <a:latin typeface="Cambria Math"/>
                        </a:rPr>
                        <m:t>𝒏</m:t>
                      </m:r>
                      <m:r>
                        <a:rPr lang="en-ZA" sz="2800" b="1" i="1" dirty="0">
                          <a:solidFill>
                            <a:srgbClr val="FFFF00"/>
                          </a:solidFill>
                          <a:latin typeface="Cambria Math"/>
                        </a:rPr>
                        <m:t>−</m:t>
                      </m:r>
                      <m:r>
                        <a:rPr lang="en-ZA" sz="2800" b="1" i="1" dirty="0">
                          <a:solidFill>
                            <a:srgbClr val="FFFF00"/>
                          </a:solidFill>
                          <a:latin typeface="Cambria Math"/>
                        </a:rPr>
                        <m:t>𝟏</m:t>
                      </m:r>
                      <m:r>
                        <a:rPr lang="en-ZA" sz="2800" b="1" i="1" dirty="0">
                          <a:solidFill>
                            <a:srgbClr val="FFFF00"/>
                          </a:solidFill>
                          <a:latin typeface="Cambria Math"/>
                        </a:rPr>
                        <m:t>)</m:t>
                      </m:r>
                      <m:r>
                        <a:rPr lang="en-ZA" sz="2800" b="1" i="1" dirty="0">
                          <a:solidFill>
                            <a:srgbClr val="FFFF00"/>
                          </a:solidFill>
                          <a:latin typeface="Cambria Math"/>
                        </a:rPr>
                        <m:t>𝒅</m:t>
                      </m:r>
                      <m:r>
                        <a:rPr lang="en-ZA" sz="2800" b="1" i="1" dirty="0">
                          <a:solidFill>
                            <a:srgbClr val="FFFF00"/>
                          </a:solidFill>
                          <a:latin typeface="Cambria Math"/>
                        </a:rPr>
                        <m:t>]</m:t>
                      </m:r>
                    </m:oMath>
                  </m:oMathPara>
                </a14:m>
                <a:endParaRPr lang="en-ZA" sz="2800" b="1" dirty="0">
                  <a:solidFill>
                    <a:srgbClr val="FFFF00"/>
                  </a:solidFill>
                  <a:latin typeface="Times New Roman" pitchFamily="18" charset="0"/>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703512" y="367248"/>
                <a:ext cx="8964488" cy="6158096"/>
              </a:xfrm>
              <a:prstGeom prst="rect">
                <a:avLst/>
              </a:prstGeom>
              <a:blipFill>
                <a:blip r:embed="rId2"/>
                <a:stretch>
                  <a:fillRect l="-1360" t="-990"/>
                </a:stretch>
              </a:blipFill>
            </p:spPr>
            <p:txBody>
              <a:bodyPr/>
              <a:lstStyle/>
              <a:p>
                <a:r>
                  <a:rPr lang="en-ZA">
                    <a:noFill/>
                  </a:rPr>
                  <a:t> </a:t>
                </a:r>
              </a:p>
            </p:txBody>
          </p:sp>
        </mc:Fallback>
      </mc:AlternateContent>
      <p:sp>
        <p:nvSpPr>
          <p:cNvPr id="2" name="TextBox 1"/>
          <p:cNvSpPr txBox="1"/>
          <p:nvPr/>
        </p:nvSpPr>
        <p:spPr>
          <a:xfrm>
            <a:off x="7392144" y="5694348"/>
            <a:ext cx="2808312" cy="830997"/>
          </a:xfrm>
          <a:prstGeom prst="rect">
            <a:avLst/>
          </a:prstGeom>
          <a:solidFill>
            <a:srgbClr val="00FFFF"/>
          </a:solidFill>
        </p:spPr>
        <p:txBody>
          <a:bodyPr wrap="square" rtlCol="0">
            <a:spAutoFit/>
          </a:bodyPr>
          <a:lstStyle/>
          <a:p>
            <a:pPr algn="ctr"/>
            <a:r>
              <a:rPr lang="en-ZA" sz="2400" dirty="0">
                <a:solidFill>
                  <a:schemeClr val="bg1"/>
                </a:solidFill>
                <a:latin typeface="Times New Roman" pitchFamily="18" charset="0"/>
                <a:cs typeface="Times New Roman" pitchFamily="18" charset="0"/>
                <a:hlinkClick r:id="rId3"/>
              </a:rPr>
              <a:t>Proof of an Arithmetic Series</a:t>
            </a:r>
            <a:endParaRPr lang="en-ZA"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78732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 calcmode="lin" valueType="num">
                                      <p:cBhvr additive="base">
                                        <p:cTn id="2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wipe(down)">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wipe(down)">
                                      <p:cBhvr>
                                        <p:cTn id="35" dur="500"/>
                                        <p:tgtEl>
                                          <p:spTgt spid="5">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6" fill="hold" nodeType="click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 calcmode="lin" valueType="num">
                                      <p:cBhvr additive="base">
                                        <p:cTn id="40" dur="500" fill="hold"/>
                                        <p:tgtEl>
                                          <p:spTgt spid="5">
                                            <p:txEl>
                                              <p:pRg st="11" end="11"/>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left)">
                                      <p:cBhvr>
                                        <p:cTn id="4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345" y="984738"/>
            <a:ext cx="11602110" cy="4753642"/>
          </a:xfrm>
          <a:prstGeom prst="rect">
            <a:avLst/>
          </a:prstGeom>
        </p:spPr>
      </p:pic>
    </p:spTree>
    <p:extLst>
      <p:ext uri="{BB962C8B-B14F-4D97-AF65-F5344CB8AC3E}">
        <p14:creationId xmlns:p14="http://schemas.microsoft.com/office/powerpoint/2010/main" val="2850952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489" y="283740"/>
            <a:ext cx="6655850" cy="1772414"/>
          </a:xfrm>
          <a:prstGeom prst="rect">
            <a:avLst/>
          </a:prstGeom>
        </p:spPr>
      </p:pic>
    </p:spTree>
    <p:extLst>
      <p:ext uri="{BB962C8B-B14F-4D97-AF65-F5344CB8AC3E}">
        <p14:creationId xmlns:p14="http://schemas.microsoft.com/office/powerpoint/2010/main" val="1920492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391" y="450166"/>
            <a:ext cx="8718159" cy="750570"/>
          </a:xfrm>
          <a:prstGeom prst="rect">
            <a:avLst/>
          </a:prstGeom>
        </p:spPr>
      </p:pic>
    </p:spTree>
    <p:extLst>
      <p:ext uri="{BB962C8B-B14F-4D97-AF65-F5344CB8AC3E}">
        <p14:creationId xmlns:p14="http://schemas.microsoft.com/office/powerpoint/2010/main" val="3628543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019" y="351690"/>
            <a:ext cx="9593521" cy="925462"/>
          </a:xfrm>
          <a:prstGeom prst="rect">
            <a:avLst/>
          </a:prstGeom>
        </p:spPr>
      </p:pic>
    </p:spTree>
    <p:extLst>
      <p:ext uri="{BB962C8B-B14F-4D97-AF65-F5344CB8AC3E}">
        <p14:creationId xmlns:p14="http://schemas.microsoft.com/office/powerpoint/2010/main" val="16518910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64566" y="196505"/>
            <a:ext cx="9242473" cy="6314417"/>
          </a:xfrm>
          <a:prstGeom prst="rect">
            <a:avLst/>
          </a:prstGeom>
        </p:spPr>
      </p:pic>
    </p:spTree>
    <p:extLst>
      <p:ext uri="{BB962C8B-B14F-4D97-AF65-F5344CB8AC3E}">
        <p14:creationId xmlns:p14="http://schemas.microsoft.com/office/powerpoint/2010/main" val="3842211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8039" y="295412"/>
            <a:ext cx="8284473" cy="1301627"/>
          </a:xfrm>
          <a:prstGeom prst="rect">
            <a:avLst/>
          </a:prstGeom>
        </p:spPr>
      </p:pic>
    </p:spTree>
    <p:extLst>
      <p:ext uri="{BB962C8B-B14F-4D97-AF65-F5344CB8AC3E}">
        <p14:creationId xmlns:p14="http://schemas.microsoft.com/office/powerpoint/2010/main" val="3996768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6434" y="339871"/>
            <a:ext cx="4383258" cy="639225"/>
          </a:xfrm>
          <a:prstGeom prst="rect">
            <a:avLst/>
          </a:prstGeom>
        </p:spPr>
      </p:pic>
    </p:spTree>
    <p:extLst>
      <p:ext uri="{BB962C8B-B14F-4D97-AF65-F5344CB8AC3E}">
        <p14:creationId xmlns:p14="http://schemas.microsoft.com/office/powerpoint/2010/main" val="9855397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7599" y="337623"/>
            <a:ext cx="4784316" cy="890587"/>
          </a:xfrm>
          <a:prstGeom prst="rect">
            <a:avLst/>
          </a:prstGeom>
        </p:spPr>
      </p:pic>
    </p:spTree>
    <p:extLst>
      <p:ext uri="{BB962C8B-B14F-4D97-AF65-F5344CB8AC3E}">
        <p14:creationId xmlns:p14="http://schemas.microsoft.com/office/powerpoint/2010/main" val="376937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556" y="42205"/>
            <a:ext cx="7210218" cy="3903052"/>
          </a:xfrm>
          <a:prstGeom prst="rect">
            <a:avLst/>
          </a:prstGeom>
        </p:spPr>
      </p:pic>
    </p:spTree>
    <p:extLst>
      <p:ext uri="{BB962C8B-B14F-4D97-AF65-F5344CB8AC3E}">
        <p14:creationId xmlns:p14="http://schemas.microsoft.com/office/powerpoint/2010/main" val="23411188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a:solidFill>
            <a:srgbClr val="FF0000"/>
          </a:solidFill>
        </p:spPr>
        <p:txBody>
          <a:bodyPr>
            <a:normAutofit/>
          </a:bodyPr>
          <a:lstStyle/>
          <a:p>
            <a:pPr marL="0" indent="0">
              <a:buNone/>
            </a:pPr>
            <a:r>
              <a:rPr lang="en-GB" sz="4400" dirty="0"/>
              <a:t>                                </a:t>
            </a:r>
          </a:p>
          <a:p>
            <a:pPr marL="0" indent="0">
              <a:buNone/>
            </a:pPr>
            <a:endParaRPr lang="en-GB" sz="4400" dirty="0"/>
          </a:p>
          <a:p>
            <a:pPr marL="0" indent="0" algn="ctr">
              <a:buNone/>
            </a:pPr>
            <a:endParaRPr lang="en-GB" sz="8000" dirty="0"/>
          </a:p>
          <a:p>
            <a:pPr marL="0" indent="0" algn="ctr">
              <a:buNone/>
            </a:pPr>
            <a:r>
              <a:rPr lang="en-GB" sz="8000" dirty="0"/>
              <a:t>THE END</a:t>
            </a:r>
          </a:p>
        </p:txBody>
      </p:sp>
    </p:spTree>
    <p:extLst>
      <p:ext uri="{BB962C8B-B14F-4D97-AF65-F5344CB8AC3E}">
        <p14:creationId xmlns:p14="http://schemas.microsoft.com/office/powerpoint/2010/main" val="2192659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21527" y="188640"/>
            <a:ext cx="8784977" cy="1066800"/>
          </a:xfrm>
          <a:prstGeom prst="rect">
            <a:avLst/>
          </a:prstGeom>
          <a:solidFill>
            <a:schemeClr val="bg2">
              <a:lumMod val="25000"/>
              <a:lumOff val="75000"/>
            </a:schemeClr>
          </a:solidFill>
          <a:ln>
            <a:noFill/>
          </a:ln>
        </p:spPr>
        <p:txBody>
          <a:bodyPr vert="horz" lIns="91440" tIns="45720" rIns="91440" bIns="45720" rtlCol="0" anchor="ctr">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sz="4400" u="sng" dirty="0">
                <a:solidFill>
                  <a:srgbClr val="FF0000"/>
                </a:solidFill>
                <a:latin typeface="Times New Roman" pitchFamily="18" charset="0"/>
                <a:cs typeface="Times New Roman" pitchFamily="18" charset="0"/>
              </a:rPr>
              <a:t>Alternative SUM formula of an AP</a:t>
            </a:r>
          </a:p>
        </p:txBody>
      </p:sp>
      <mc:AlternateContent xmlns:mc="http://schemas.openxmlformats.org/markup-compatibility/2006" xmlns:a14="http://schemas.microsoft.com/office/drawing/2010/main">
        <mc:Choice Requires="a14">
          <p:sp>
            <p:nvSpPr>
              <p:cNvPr id="5" name="Title 1"/>
              <p:cNvSpPr txBox="1">
                <a:spLocks/>
              </p:cNvSpPr>
              <p:nvPr/>
            </p:nvSpPr>
            <p:spPr>
              <a:xfrm>
                <a:off x="1919536" y="1398534"/>
                <a:ext cx="7683330" cy="5445224"/>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0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14:m>
                  <m:oMathPara xmlns:m="http://schemas.openxmlformats.org/officeDocument/2006/math">
                    <m:oMathParaPr>
                      <m:jc m:val="left"/>
                    </m:oMathParaPr>
                    <m:oMath xmlns:m="http://schemas.openxmlformats.org/officeDocument/2006/math">
                      <m:r>
                        <a:rPr lang="en-US" sz="3200" b="1" i="1" dirty="0">
                          <a:solidFill>
                            <a:srgbClr val="FFFF00"/>
                          </a:solidFill>
                          <a:latin typeface="Cambria Math"/>
                          <a:cs typeface="Times New Roman" pitchFamily="18" charset="0"/>
                        </a:rPr>
                        <m:t>𝑺</m:t>
                      </m:r>
                      <m:r>
                        <a:rPr lang="en-US" sz="3200" b="1" i="1" baseline="-25000" dirty="0" err="1">
                          <a:solidFill>
                            <a:srgbClr val="FFFF00"/>
                          </a:solidFill>
                          <a:latin typeface="Cambria Math"/>
                          <a:cs typeface="Times New Roman" pitchFamily="18" charset="0"/>
                        </a:rPr>
                        <m:t>𝒏</m:t>
                      </m:r>
                      <m:r>
                        <a:rPr lang="en-US" sz="3200" b="1" i="1" baseline="-25000" dirty="0">
                          <a:solidFill>
                            <a:srgbClr val="FFFF00"/>
                          </a:solidFill>
                          <a:latin typeface="Cambria Math"/>
                          <a:cs typeface="Times New Roman" pitchFamily="18" charset="0"/>
                        </a:rPr>
                        <m:t> </m:t>
                      </m:r>
                      <m:r>
                        <a:rPr lang="en-US" sz="3200" b="1" i="1" dirty="0">
                          <a:solidFill>
                            <a:srgbClr val="FFFF00"/>
                          </a:solidFill>
                          <a:latin typeface="Cambria Math"/>
                          <a:cs typeface="Times New Roman" pitchFamily="18" charset="0"/>
                        </a:rPr>
                        <m:t>= </m:t>
                      </m:r>
                      <m:f>
                        <m:fPr>
                          <m:ctrlPr>
                            <a:rPr lang="en-US" sz="3200" b="1" i="1" dirty="0">
                              <a:solidFill>
                                <a:srgbClr val="FFFF00"/>
                              </a:solidFill>
                              <a:latin typeface="Cambria Math" panose="02040503050406030204" pitchFamily="18" charset="0"/>
                              <a:cs typeface="Times New Roman" pitchFamily="18" charset="0"/>
                            </a:rPr>
                          </m:ctrlPr>
                        </m:fPr>
                        <m:num>
                          <m:r>
                            <a:rPr lang="en-ZA" sz="3200" b="1" i="1" dirty="0">
                              <a:solidFill>
                                <a:srgbClr val="FFFF00"/>
                              </a:solidFill>
                              <a:latin typeface="Cambria Math"/>
                              <a:cs typeface="Times New Roman" pitchFamily="18" charset="0"/>
                            </a:rPr>
                            <m:t>𝒏</m:t>
                          </m:r>
                        </m:num>
                        <m:den>
                          <m:r>
                            <a:rPr lang="en-ZA" sz="3200" b="1" i="1" dirty="0">
                              <a:solidFill>
                                <a:srgbClr val="FFFF00"/>
                              </a:solidFill>
                              <a:latin typeface="Cambria Math"/>
                              <a:cs typeface="Times New Roman" pitchFamily="18" charset="0"/>
                            </a:rPr>
                            <m:t>𝟐</m:t>
                          </m:r>
                        </m:den>
                      </m:f>
                      <m:r>
                        <a:rPr lang="en-ZA" sz="3200" b="1" i="1" dirty="0">
                          <a:solidFill>
                            <a:srgbClr val="FFFF00"/>
                          </a:solidFill>
                          <a:latin typeface="Cambria Math"/>
                          <a:cs typeface="Times New Roman" pitchFamily="18" charset="0"/>
                        </a:rPr>
                        <m:t>[</m:t>
                      </m:r>
                      <m:r>
                        <a:rPr lang="en-ZA" sz="3200" b="1" i="1" dirty="0">
                          <a:solidFill>
                            <a:srgbClr val="FF0000"/>
                          </a:solidFill>
                          <a:latin typeface="Cambria Math"/>
                          <a:cs typeface="Times New Roman" pitchFamily="18" charset="0"/>
                        </a:rPr>
                        <m:t>𝟐</m:t>
                      </m:r>
                      <m:r>
                        <a:rPr lang="en-US" sz="3200" b="1" i="1" dirty="0">
                          <a:solidFill>
                            <a:srgbClr val="FF0000"/>
                          </a:solidFill>
                          <a:latin typeface="Cambria Math"/>
                          <a:cs typeface="Times New Roman" pitchFamily="18" charset="0"/>
                        </a:rPr>
                        <m:t>𝒂</m:t>
                      </m:r>
                      <m:r>
                        <a:rPr lang="en-US" sz="3200" b="1" i="1" dirty="0">
                          <a:solidFill>
                            <a:srgbClr val="FF0000"/>
                          </a:solidFill>
                          <a:latin typeface="Cambria Math"/>
                          <a:cs typeface="Times New Roman" pitchFamily="18" charset="0"/>
                        </a:rPr>
                        <m:t> + </m:t>
                      </m:r>
                      <m:d>
                        <m:dPr>
                          <m:ctrlPr>
                            <a:rPr lang="en-US" sz="3200" b="1" i="1" dirty="0">
                              <a:solidFill>
                                <a:srgbClr val="FFFF00"/>
                              </a:solidFill>
                              <a:latin typeface="Cambria Math" panose="02040503050406030204" pitchFamily="18" charset="0"/>
                              <a:cs typeface="Times New Roman" pitchFamily="18" charset="0"/>
                            </a:rPr>
                          </m:ctrlPr>
                        </m:dPr>
                        <m:e>
                          <m:r>
                            <a:rPr lang="en-US" sz="3200" b="1" i="1" dirty="0">
                              <a:solidFill>
                                <a:srgbClr val="FFFF00"/>
                              </a:solidFill>
                              <a:latin typeface="Cambria Math"/>
                              <a:cs typeface="Times New Roman" pitchFamily="18" charset="0"/>
                            </a:rPr>
                            <m:t>𝒏</m:t>
                          </m:r>
                          <m:r>
                            <a:rPr lang="en-US" sz="3200" b="1" i="1" dirty="0">
                              <a:solidFill>
                                <a:srgbClr val="FFFF00"/>
                              </a:solidFill>
                              <a:latin typeface="Cambria Math"/>
                              <a:cs typeface="Times New Roman" pitchFamily="18" charset="0"/>
                            </a:rPr>
                            <m:t> – </m:t>
                          </m:r>
                          <m:r>
                            <a:rPr lang="en-US" sz="3200" b="1" i="1" dirty="0">
                              <a:solidFill>
                                <a:srgbClr val="FFFF00"/>
                              </a:solidFill>
                              <a:latin typeface="Cambria Math"/>
                              <a:cs typeface="Times New Roman" pitchFamily="18" charset="0"/>
                            </a:rPr>
                            <m:t>𝟏</m:t>
                          </m:r>
                        </m:e>
                      </m:d>
                      <m:r>
                        <a:rPr lang="en-US" sz="3200" b="1" i="1" dirty="0">
                          <a:solidFill>
                            <a:srgbClr val="FFFF00"/>
                          </a:solidFill>
                          <a:latin typeface="Cambria Math"/>
                          <a:cs typeface="Times New Roman" pitchFamily="18" charset="0"/>
                        </a:rPr>
                        <m:t>𝒅</m:t>
                      </m:r>
                      <m:r>
                        <a:rPr lang="en-ZA" sz="3200" b="1" i="1" dirty="0">
                          <a:solidFill>
                            <a:srgbClr val="FFFF00"/>
                          </a:solidFill>
                          <a:latin typeface="Cambria Math"/>
                          <a:cs typeface="Times New Roman" pitchFamily="18" charset="0"/>
                        </a:rPr>
                        <m:t>]</m:t>
                      </m:r>
                    </m:oMath>
                  </m:oMathPara>
                </a14:m>
                <a:endParaRPr lang="en-US" sz="3200" b="1" dirty="0">
                  <a:solidFill>
                    <a:srgbClr val="FFFF00"/>
                  </a:solidFill>
                  <a:latin typeface="Times New Roman" pitchFamily="18" charset="0"/>
                  <a:cs typeface="Times New Roman" pitchFamily="18" charset="0"/>
                </a:endParaRPr>
              </a:p>
              <a:p>
                <a:pPr>
                  <a:lnSpc>
                    <a:spcPct val="150000"/>
                  </a:lnSpc>
                </a:pPr>
                <a:r>
                  <a:rPr lang="en-US" sz="3200" b="1" dirty="0">
                    <a:solidFill>
                      <a:srgbClr val="FFFF00"/>
                    </a:solidFill>
                    <a:cs typeface="Times New Roman" pitchFamily="18" charset="0"/>
                  </a:rPr>
                  <a:t>     </a:t>
                </a:r>
                <a14:m>
                  <m:oMath xmlns:m="http://schemas.openxmlformats.org/officeDocument/2006/math">
                    <m:r>
                      <a:rPr lang="en-US" sz="3200" b="1" i="1" baseline="-25000" dirty="0">
                        <a:solidFill>
                          <a:srgbClr val="FFFF00"/>
                        </a:solidFill>
                        <a:latin typeface="Cambria Math"/>
                        <a:cs typeface="Times New Roman" pitchFamily="18" charset="0"/>
                      </a:rPr>
                      <m:t> </m:t>
                    </m:r>
                    <m:r>
                      <a:rPr lang="en-US" sz="3200" b="1" i="1" dirty="0">
                        <a:solidFill>
                          <a:srgbClr val="FFFF00"/>
                        </a:solidFill>
                        <a:latin typeface="Cambria Math"/>
                        <a:cs typeface="Times New Roman" pitchFamily="18" charset="0"/>
                      </a:rPr>
                      <m:t>= </m:t>
                    </m:r>
                    <m:f>
                      <m:fPr>
                        <m:ctrlPr>
                          <a:rPr lang="en-US" sz="3200" b="1" i="1" dirty="0">
                            <a:solidFill>
                              <a:srgbClr val="FFFF00"/>
                            </a:solidFill>
                            <a:latin typeface="Cambria Math" panose="02040503050406030204" pitchFamily="18" charset="0"/>
                            <a:cs typeface="Times New Roman" pitchFamily="18" charset="0"/>
                          </a:rPr>
                        </m:ctrlPr>
                      </m:fPr>
                      <m:num>
                        <m:r>
                          <a:rPr lang="en-ZA" sz="3200" b="1" i="1" dirty="0">
                            <a:solidFill>
                              <a:srgbClr val="FFFF00"/>
                            </a:solidFill>
                            <a:latin typeface="Cambria Math"/>
                            <a:cs typeface="Times New Roman" pitchFamily="18" charset="0"/>
                          </a:rPr>
                          <m:t>𝒏</m:t>
                        </m:r>
                      </m:num>
                      <m:den>
                        <m:r>
                          <a:rPr lang="en-ZA" sz="3200" b="1" i="1" dirty="0">
                            <a:solidFill>
                              <a:srgbClr val="FFFF00"/>
                            </a:solidFill>
                            <a:latin typeface="Cambria Math"/>
                            <a:cs typeface="Times New Roman" pitchFamily="18" charset="0"/>
                          </a:rPr>
                          <m:t>𝟐</m:t>
                        </m:r>
                      </m:den>
                    </m:f>
                    <m:d>
                      <m:dPr>
                        <m:begChr m:val="["/>
                        <m:endChr m:val="]"/>
                        <m:ctrlPr>
                          <a:rPr lang="en-ZA" sz="3200" b="1" i="1" dirty="0">
                            <a:solidFill>
                              <a:srgbClr val="FFFF00"/>
                            </a:solidFill>
                            <a:latin typeface="Cambria Math" panose="02040503050406030204" pitchFamily="18" charset="0"/>
                            <a:cs typeface="Times New Roman" pitchFamily="18" charset="0"/>
                          </a:rPr>
                        </m:ctrlPr>
                      </m:dPr>
                      <m:e>
                        <m:r>
                          <a:rPr lang="en-ZA" sz="3200" b="1" i="1" dirty="0">
                            <a:solidFill>
                              <a:srgbClr val="FF0000"/>
                            </a:solidFill>
                            <a:latin typeface="Cambria Math"/>
                            <a:cs typeface="Times New Roman" pitchFamily="18" charset="0"/>
                          </a:rPr>
                          <m:t>𝒂</m:t>
                        </m:r>
                        <m:r>
                          <a:rPr lang="en-ZA" sz="3200" b="1" i="1" dirty="0">
                            <a:solidFill>
                              <a:srgbClr val="FF0000"/>
                            </a:solidFill>
                            <a:latin typeface="Cambria Math"/>
                            <a:cs typeface="Times New Roman" pitchFamily="18" charset="0"/>
                          </a:rPr>
                          <m:t>+</m:t>
                        </m:r>
                        <m:r>
                          <a:rPr lang="en-ZA" sz="3200" b="1" i="1" dirty="0">
                            <a:solidFill>
                              <a:srgbClr val="FF0000"/>
                            </a:solidFill>
                            <a:latin typeface="Cambria Math"/>
                            <a:cs typeface="Times New Roman" pitchFamily="18" charset="0"/>
                          </a:rPr>
                          <m:t>𝒂</m:t>
                        </m:r>
                        <m:r>
                          <a:rPr lang="en-ZA" sz="3200" b="1" i="1" dirty="0">
                            <a:solidFill>
                              <a:srgbClr val="FFFF00"/>
                            </a:solidFill>
                            <a:latin typeface="Cambria Math"/>
                            <a:cs typeface="Times New Roman" pitchFamily="18" charset="0"/>
                          </a:rPr>
                          <m:t>+</m:t>
                        </m:r>
                        <m:d>
                          <m:dPr>
                            <m:ctrlPr>
                              <a:rPr lang="en-ZA" sz="3200" b="1" i="1" dirty="0">
                                <a:solidFill>
                                  <a:srgbClr val="FFFF00"/>
                                </a:solidFill>
                                <a:latin typeface="Cambria Math" panose="02040503050406030204" pitchFamily="18" charset="0"/>
                                <a:cs typeface="Times New Roman" pitchFamily="18" charset="0"/>
                              </a:rPr>
                            </m:ctrlPr>
                          </m:dPr>
                          <m:e>
                            <m:r>
                              <a:rPr lang="en-ZA" sz="3200" b="1" i="1" dirty="0">
                                <a:solidFill>
                                  <a:srgbClr val="FFFF00"/>
                                </a:solidFill>
                                <a:latin typeface="Cambria Math"/>
                                <a:cs typeface="Times New Roman" pitchFamily="18" charset="0"/>
                              </a:rPr>
                              <m:t>𝒏</m:t>
                            </m:r>
                            <m:r>
                              <a:rPr lang="en-ZA" sz="3200" b="1" i="1" dirty="0">
                                <a:solidFill>
                                  <a:srgbClr val="FFFF00"/>
                                </a:solidFill>
                                <a:latin typeface="Cambria Math"/>
                                <a:cs typeface="Times New Roman" pitchFamily="18" charset="0"/>
                              </a:rPr>
                              <m:t>−</m:t>
                            </m:r>
                            <m:r>
                              <a:rPr lang="en-ZA" sz="3200" b="1" i="1" dirty="0">
                                <a:solidFill>
                                  <a:srgbClr val="FFFF00"/>
                                </a:solidFill>
                                <a:latin typeface="Cambria Math"/>
                                <a:cs typeface="Times New Roman" pitchFamily="18" charset="0"/>
                              </a:rPr>
                              <m:t>𝟏</m:t>
                            </m:r>
                          </m:e>
                        </m:d>
                        <m:r>
                          <a:rPr lang="en-ZA" sz="3200" b="1" i="1" dirty="0">
                            <a:solidFill>
                              <a:srgbClr val="FFFF00"/>
                            </a:solidFill>
                            <a:latin typeface="Cambria Math"/>
                            <a:cs typeface="Times New Roman" pitchFamily="18" charset="0"/>
                          </a:rPr>
                          <m:t>𝒅</m:t>
                        </m:r>
                      </m:e>
                    </m:d>
                  </m:oMath>
                </a14:m>
                <a:endParaRPr lang="en-ZA" sz="3200" b="1" i="1" dirty="0">
                  <a:solidFill>
                    <a:srgbClr val="FFFF00"/>
                  </a:solidFill>
                  <a:latin typeface="Cambria Math"/>
                  <a:cs typeface="Times New Roman" pitchFamily="18" charset="0"/>
                </a:endParaRPr>
              </a:p>
              <a:p>
                <a:pPr>
                  <a:lnSpc>
                    <a:spcPct val="150000"/>
                  </a:lnSpc>
                </a:pPr>
                <a14:m>
                  <m:oMath xmlns:m="http://schemas.openxmlformats.org/officeDocument/2006/math">
                    <m:r>
                      <a:rPr lang="en-ZA" sz="3200" b="1" i="1" dirty="0">
                        <a:solidFill>
                          <a:srgbClr val="FFFF00"/>
                        </a:solidFill>
                        <a:latin typeface="Cambria Math"/>
                        <a:cs typeface="Times New Roman" pitchFamily="18" charset="0"/>
                      </a:rPr>
                      <m:t>       </m:t>
                    </m:r>
                    <m:r>
                      <a:rPr lang="en-US" sz="3200" b="1" i="1" dirty="0">
                        <a:solidFill>
                          <a:srgbClr val="FFFF00"/>
                        </a:solidFill>
                        <a:latin typeface="Cambria Math"/>
                        <a:cs typeface="Times New Roman" pitchFamily="18" charset="0"/>
                      </a:rPr>
                      <m:t>= </m:t>
                    </m:r>
                    <m:f>
                      <m:fPr>
                        <m:ctrlPr>
                          <a:rPr lang="en-US" sz="3200" b="1" i="1" dirty="0">
                            <a:solidFill>
                              <a:srgbClr val="FFFF00"/>
                            </a:solidFill>
                            <a:latin typeface="Cambria Math" panose="02040503050406030204" pitchFamily="18" charset="0"/>
                            <a:cs typeface="Times New Roman" pitchFamily="18" charset="0"/>
                          </a:rPr>
                        </m:ctrlPr>
                      </m:fPr>
                      <m:num>
                        <m:r>
                          <a:rPr lang="en-ZA" sz="3200" b="1" i="1" dirty="0">
                            <a:solidFill>
                              <a:srgbClr val="FFFF00"/>
                            </a:solidFill>
                            <a:latin typeface="Cambria Math"/>
                            <a:cs typeface="Times New Roman" pitchFamily="18" charset="0"/>
                          </a:rPr>
                          <m:t>𝒏</m:t>
                        </m:r>
                      </m:num>
                      <m:den>
                        <m:r>
                          <a:rPr lang="en-ZA" sz="3200" b="1" i="1" dirty="0">
                            <a:solidFill>
                              <a:srgbClr val="FFFF00"/>
                            </a:solidFill>
                            <a:latin typeface="Cambria Math"/>
                            <a:cs typeface="Times New Roman" pitchFamily="18" charset="0"/>
                          </a:rPr>
                          <m:t>𝟐</m:t>
                        </m:r>
                      </m:den>
                    </m:f>
                    <m:r>
                      <a:rPr lang="en-ZA" sz="3200" b="1" i="1" dirty="0">
                        <a:solidFill>
                          <a:srgbClr val="FFFF00"/>
                        </a:solidFill>
                        <a:latin typeface="Cambria Math"/>
                        <a:cs typeface="Times New Roman" pitchFamily="18" charset="0"/>
                      </a:rPr>
                      <m:t>[</m:t>
                    </m:r>
                    <m:r>
                      <a:rPr lang="en-ZA" sz="3200" b="1" i="1" dirty="0">
                        <a:solidFill>
                          <a:srgbClr val="FFFF00"/>
                        </a:solidFill>
                        <a:latin typeface="Cambria Math"/>
                        <a:cs typeface="Times New Roman" pitchFamily="18" charset="0"/>
                      </a:rPr>
                      <m:t>𝒂</m:t>
                    </m:r>
                    <m:r>
                      <a:rPr lang="en-ZA" sz="3200" b="1" i="1" dirty="0">
                        <a:solidFill>
                          <a:srgbClr val="FFFF00"/>
                        </a:solidFill>
                        <a:latin typeface="Cambria Math"/>
                        <a:cs typeface="Times New Roman" pitchFamily="18" charset="0"/>
                      </a:rPr>
                      <m:t>+</m:t>
                    </m:r>
                    <m:d>
                      <m:dPr>
                        <m:begChr m:val="{"/>
                        <m:endChr m:val="}"/>
                        <m:ctrlPr>
                          <a:rPr lang="en-ZA" sz="3200" b="1" i="1" dirty="0">
                            <a:solidFill>
                              <a:srgbClr val="66FF33"/>
                            </a:solidFill>
                            <a:latin typeface="Cambria Math" panose="02040503050406030204" pitchFamily="18" charset="0"/>
                            <a:cs typeface="Times New Roman" pitchFamily="18" charset="0"/>
                          </a:rPr>
                        </m:ctrlPr>
                      </m:dPr>
                      <m:e>
                        <m:r>
                          <a:rPr lang="en-US" sz="3200" b="1" i="1" dirty="0">
                            <a:solidFill>
                              <a:srgbClr val="66FF33"/>
                            </a:solidFill>
                            <a:latin typeface="Cambria Math"/>
                            <a:cs typeface="Times New Roman" pitchFamily="18" charset="0"/>
                          </a:rPr>
                          <m:t>𝒂</m:t>
                        </m:r>
                        <m:r>
                          <a:rPr lang="en-US" sz="3200" b="1" i="1" dirty="0">
                            <a:solidFill>
                              <a:srgbClr val="66FF33"/>
                            </a:solidFill>
                            <a:latin typeface="Cambria Math"/>
                            <a:cs typeface="Times New Roman" pitchFamily="18" charset="0"/>
                          </a:rPr>
                          <m:t> + </m:t>
                        </m:r>
                        <m:d>
                          <m:dPr>
                            <m:ctrlPr>
                              <a:rPr lang="en-US" sz="3200" b="1" i="1" dirty="0">
                                <a:solidFill>
                                  <a:srgbClr val="66FF33"/>
                                </a:solidFill>
                                <a:latin typeface="Cambria Math" panose="02040503050406030204" pitchFamily="18" charset="0"/>
                                <a:cs typeface="Times New Roman" pitchFamily="18" charset="0"/>
                              </a:rPr>
                            </m:ctrlPr>
                          </m:dPr>
                          <m:e>
                            <m:r>
                              <a:rPr lang="en-US" sz="3200" b="1" i="1" dirty="0">
                                <a:solidFill>
                                  <a:srgbClr val="66FF33"/>
                                </a:solidFill>
                                <a:latin typeface="Cambria Math"/>
                                <a:cs typeface="Times New Roman" pitchFamily="18" charset="0"/>
                              </a:rPr>
                              <m:t>𝒏</m:t>
                            </m:r>
                            <m:r>
                              <a:rPr lang="en-US" sz="3200" b="1" i="1" dirty="0">
                                <a:solidFill>
                                  <a:srgbClr val="66FF33"/>
                                </a:solidFill>
                                <a:latin typeface="Cambria Math"/>
                                <a:cs typeface="Times New Roman" pitchFamily="18" charset="0"/>
                              </a:rPr>
                              <m:t> – </m:t>
                            </m:r>
                            <m:r>
                              <a:rPr lang="en-US" sz="3200" b="1" i="1" dirty="0">
                                <a:solidFill>
                                  <a:srgbClr val="66FF33"/>
                                </a:solidFill>
                                <a:latin typeface="Cambria Math"/>
                                <a:cs typeface="Times New Roman" pitchFamily="18" charset="0"/>
                              </a:rPr>
                              <m:t>𝟏</m:t>
                            </m:r>
                          </m:e>
                        </m:d>
                        <m:r>
                          <a:rPr lang="en-US" sz="3200" b="1" i="1" dirty="0">
                            <a:solidFill>
                              <a:srgbClr val="66FF33"/>
                            </a:solidFill>
                            <a:latin typeface="Cambria Math"/>
                            <a:cs typeface="Times New Roman" pitchFamily="18" charset="0"/>
                          </a:rPr>
                          <m:t>𝒅</m:t>
                        </m:r>
                      </m:e>
                    </m:d>
                    <m:r>
                      <a:rPr lang="en-ZA" sz="3200" b="1" i="1" dirty="0">
                        <a:solidFill>
                          <a:srgbClr val="FFFF00"/>
                        </a:solidFill>
                        <a:latin typeface="Cambria Math"/>
                        <a:cs typeface="Times New Roman" pitchFamily="18" charset="0"/>
                      </a:rPr>
                      <m:t>]</m:t>
                    </m:r>
                  </m:oMath>
                </a14:m>
                <a:r>
                  <a:rPr lang="en-US" sz="3200" b="1" dirty="0">
                    <a:solidFill>
                      <a:srgbClr val="FFFF00"/>
                    </a:solidFill>
                    <a:cs typeface="Times New Roman" pitchFamily="18" charset="0"/>
                  </a:rPr>
                  <a:t> </a:t>
                </a:r>
              </a:p>
              <a:p>
                <a:pPr>
                  <a:lnSpc>
                    <a:spcPct val="150000"/>
                  </a:lnSpc>
                </a:pPr>
                <a:r>
                  <a:rPr lang="en-US" sz="3200" b="1" dirty="0">
                    <a:solidFill>
                      <a:srgbClr val="FFFF00"/>
                    </a:solidFill>
                    <a:cs typeface="Times New Roman" pitchFamily="18" charset="0"/>
                  </a:rPr>
                  <a:t>      </a:t>
                </a:r>
                <a14:m>
                  <m:oMath xmlns:m="http://schemas.openxmlformats.org/officeDocument/2006/math">
                    <m:r>
                      <a:rPr lang="en-US" sz="3200" b="1" i="1" dirty="0">
                        <a:solidFill>
                          <a:srgbClr val="FFFF00"/>
                        </a:solidFill>
                        <a:latin typeface="Cambria Math"/>
                        <a:cs typeface="Times New Roman" pitchFamily="18" charset="0"/>
                      </a:rPr>
                      <m:t>= </m:t>
                    </m:r>
                    <m:f>
                      <m:fPr>
                        <m:ctrlPr>
                          <a:rPr lang="en-US" sz="3200" b="1" i="1" dirty="0">
                            <a:solidFill>
                              <a:srgbClr val="FFFF00"/>
                            </a:solidFill>
                            <a:latin typeface="Cambria Math" panose="02040503050406030204" pitchFamily="18" charset="0"/>
                            <a:cs typeface="Times New Roman" pitchFamily="18" charset="0"/>
                          </a:rPr>
                        </m:ctrlPr>
                      </m:fPr>
                      <m:num>
                        <m:r>
                          <a:rPr lang="en-ZA" sz="3200" b="1" i="1" dirty="0">
                            <a:solidFill>
                              <a:srgbClr val="FFFF00"/>
                            </a:solidFill>
                            <a:latin typeface="Cambria Math"/>
                            <a:cs typeface="Times New Roman" pitchFamily="18" charset="0"/>
                          </a:rPr>
                          <m:t>𝒏</m:t>
                        </m:r>
                      </m:num>
                      <m:den>
                        <m:r>
                          <a:rPr lang="en-ZA" sz="3200" b="1" i="1" dirty="0">
                            <a:solidFill>
                              <a:srgbClr val="FFFF00"/>
                            </a:solidFill>
                            <a:latin typeface="Cambria Math"/>
                            <a:cs typeface="Times New Roman" pitchFamily="18" charset="0"/>
                          </a:rPr>
                          <m:t>𝟐</m:t>
                        </m:r>
                      </m:den>
                    </m:f>
                    <m:d>
                      <m:dPr>
                        <m:begChr m:val="["/>
                        <m:endChr m:val="]"/>
                        <m:ctrlPr>
                          <a:rPr lang="en-ZA" sz="3200" b="1" i="1" dirty="0">
                            <a:solidFill>
                              <a:srgbClr val="FFFF00"/>
                            </a:solidFill>
                            <a:latin typeface="Cambria Math" panose="02040503050406030204" pitchFamily="18" charset="0"/>
                            <a:cs typeface="Times New Roman" pitchFamily="18" charset="0"/>
                          </a:rPr>
                        </m:ctrlPr>
                      </m:dPr>
                      <m:e>
                        <m:r>
                          <a:rPr lang="en-ZA" sz="3200" b="1" i="1" dirty="0">
                            <a:solidFill>
                              <a:srgbClr val="FFFF00"/>
                            </a:solidFill>
                            <a:latin typeface="Cambria Math"/>
                            <a:cs typeface="Times New Roman" pitchFamily="18" charset="0"/>
                          </a:rPr>
                          <m:t>𝒂</m:t>
                        </m:r>
                        <m:r>
                          <a:rPr lang="en-ZA" sz="3200" b="1" i="1" dirty="0">
                            <a:solidFill>
                              <a:srgbClr val="FFFF00"/>
                            </a:solidFill>
                            <a:latin typeface="Cambria Math"/>
                            <a:cs typeface="Times New Roman" pitchFamily="18" charset="0"/>
                          </a:rPr>
                          <m:t>+</m:t>
                        </m:r>
                        <m:sSub>
                          <m:sSubPr>
                            <m:ctrlPr>
                              <a:rPr lang="en-ZA" sz="3200" b="1" i="1" dirty="0">
                                <a:solidFill>
                                  <a:srgbClr val="66FF33"/>
                                </a:solidFill>
                                <a:latin typeface="Cambria Math" panose="02040503050406030204" pitchFamily="18" charset="0"/>
                                <a:cs typeface="Times New Roman" pitchFamily="18" charset="0"/>
                              </a:rPr>
                            </m:ctrlPr>
                          </m:sSubPr>
                          <m:e>
                            <m:r>
                              <a:rPr lang="en-ZA" sz="3200" b="1" i="1" dirty="0">
                                <a:solidFill>
                                  <a:srgbClr val="66FF33"/>
                                </a:solidFill>
                                <a:latin typeface="Cambria Math"/>
                                <a:cs typeface="Times New Roman" pitchFamily="18" charset="0"/>
                              </a:rPr>
                              <m:t>𝑻</m:t>
                            </m:r>
                          </m:e>
                          <m:sub>
                            <m:r>
                              <a:rPr lang="en-ZA" sz="3200" b="1" i="1" dirty="0">
                                <a:solidFill>
                                  <a:srgbClr val="66FF33"/>
                                </a:solidFill>
                                <a:latin typeface="Cambria Math"/>
                                <a:cs typeface="Times New Roman" pitchFamily="18" charset="0"/>
                              </a:rPr>
                              <m:t>𝒏</m:t>
                            </m:r>
                          </m:sub>
                        </m:sSub>
                      </m:e>
                    </m:d>
                  </m:oMath>
                </a14:m>
                <a:r>
                  <a:rPr lang="en-US" sz="3200" b="1" dirty="0">
                    <a:solidFill>
                      <a:srgbClr val="FFFF00"/>
                    </a:solidFill>
                    <a:latin typeface="Times New Roman" pitchFamily="18" charset="0"/>
                    <a:cs typeface="Times New Roman" pitchFamily="18" charset="0"/>
                  </a:rPr>
                  <a:t> </a:t>
                </a:r>
              </a:p>
              <a:p>
                <a:pPr>
                  <a:lnSpc>
                    <a:spcPct val="150000"/>
                  </a:lnSpc>
                </a:pPr>
                <a:r>
                  <a:rPr lang="en-US" sz="3200" b="1" dirty="0">
                    <a:solidFill>
                      <a:srgbClr val="FFFF00"/>
                    </a:solidFill>
                    <a:latin typeface="Times New Roman" pitchFamily="18" charset="0"/>
                    <a:cs typeface="Times New Roman" pitchFamily="18" charset="0"/>
                  </a:rPr>
                  <a:t>      </a:t>
                </a:r>
                <a14:m>
                  <m:oMath xmlns:m="http://schemas.openxmlformats.org/officeDocument/2006/math">
                    <m:r>
                      <a:rPr lang="en-US" sz="3200" b="1" i="1" dirty="0">
                        <a:solidFill>
                          <a:srgbClr val="FFFF00"/>
                        </a:solidFill>
                        <a:latin typeface="Cambria Math"/>
                        <a:cs typeface="Times New Roman" pitchFamily="18" charset="0"/>
                      </a:rPr>
                      <m:t>= </m:t>
                    </m:r>
                    <m:f>
                      <m:fPr>
                        <m:ctrlPr>
                          <a:rPr lang="en-US" sz="3200" b="1" i="1" dirty="0">
                            <a:solidFill>
                              <a:srgbClr val="FFFF00"/>
                            </a:solidFill>
                            <a:latin typeface="Cambria Math" panose="02040503050406030204" pitchFamily="18" charset="0"/>
                            <a:cs typeface="Times New Roman" pitchFamily="18" charset="0"/>
                          </a:rPr>
                        </m:ctrlPr>
                      </m:fPr>
                      <m:num>
                        <m:r>
                          <a:rPr lang="en-ZA" sz="3200" b="1" i="1" dirty="0">
                            <a:solidFill>
                              <a:srgbClr val="FFFF00"/>
                            </a:solidFill>
                            <a:latin typeface="Cambria Math"/>
                            <a:cs typeface="Times New Roman" pitchFamily="18" charset="0"/>
                          </a:rPr>
                          <m:t>𝒏</m:t>
                        </m:r>
                      </m:num>
                      <m:den>
                        <m:r>
                          <a:rPr lang="en-ZA" sz="3200" b="1" i="1" dirty="0">
                            <a:solidFill>
                              <a:srgbClr val="FFFF00"/>
                            </a:solidFill>
                            <a:latin typeface="Cambria Math"/>
                            <a:cs typeface="Times New Roman" pitchFamily="18" charset="0"/>
                          </a:rPr>
                          <m:t>𝟐</m:t>
                        </m:r>
                      </m:den>
                    </m:f>
                    <m:d>
                      <m:dPr>
                        <m:begChr m:val="["/>
                        <m:endChr m:val="]"/>
                        <m:ctrlPr>
                          <a:rPr lang="en-ZA" sz="3200" b="1" i="1" dirty="0">
                            <a:solidFill>
                              <a:srgbClr val="FFFF00"/>
                            </a:solidFill>
                            <a:latin typeface="Cambria Math" panose="02040503050406030204" pitchFamily="18" charset="0"/>
                            <a:cs typeface="Times New Roman" pitchFamily="18" charset="0"/>
                          </a:rPr>
                        </m:ctrlPr>
                      </m:dPr>
                      <m:e>
                        <m:r>
                          <a:rPr lang="en-ZA" sz="3200" b="1" i="1" dirty="0">
                            <a:solidFill>
                              <a:srgbClr val="FFFF00"/>
                            </a:solidFill>
                            <a:latin typeface="Cambria Math"/>
                            <a:cs typeface="Times New Roman" pitchFamily="18" charset="0"/>
                          </a:rPr>
                          <m:t>𝒂</m:t>
                        </m:r>
                        <m:r>
                          <a:rPr lang="en-ZA" sz="3200" b="1" i="1" dirty="0">
                            <a:solidFill>
                              <a:srgbClr val="FFFF00"/>
                            </a:solidFill>
                            <a:latin typeface="Cambria Math"/>
                            <a:cs typeface="Times New Roman" pitchFamily="18" charset="0"/>
                          </a:rPr>
                          <m:t>+</m:t>
                        </m:r>
                        <m:r>
                          <a:rPr lang="en-ZA" sz="3200" b="1" i="1" dirty="0">
                            <a:solidFill>
                              <a:srgbClr val="66FF33"/>
                            </a:solidFill>
                            <a:latin typeface="Cambria Math"/>
                            <a:cs typeface="Times New Roman" pitchFamily="18" charset="0"/>
                          </a:rPr>
                          <m:t>𝒍</m:t>
                        </m:r>
                      </m:e>
                    </m:d>
                  </m:oMath>
                </a14:m>
                <a:r>
                  <a:rPr lang="en-US" sz="3200" b="1" dirty="0">
                    <a:solidFill>
                      <a:srgbClr val="FFFF00"/>
                    </a:solidFill>
                    <a:latin typeface="Times New Roman" pitchFamily="18" charset="0"/>
                    <a:cs typeface="Times New Roman" pitchFamily="18" charset="0"/>
                  </a:rPr>
                  <a:t> </a:t>
                </a:r>
              </a:p>
              <a:p>
                <a:pPr>
                  <a:lnSpc>
                    <a:spcPct val="150000"/>
                  </a:lnSpc>
                </a:pPr>
                <a:endParaRPr lang="en-US" sz="3200" b="1" dirty="0">
                  <a:solidFill>
                    <a:srgbClr val="FFFF00"/>
                  </a:solidFill>
                  <a:latin typeface="Times New Roman" pitchFamily="18" charset="0"/>
                  <a:cs typeface="Times New Roman" pitchFamily="18" charset="0"/>
                </a:endParaRPr>
              </a:p>
              <a:p>
                <a:pPr>
                  <a:lnSpc>
                    <a:spcPct val="150000"/>
                  </a:lnSpc>
                </a:pPr>
                <a:endParaRPr lang="en-US" sz="3200" b="1" dirty="0">
                  <a:solidFill>
                    <a:srgbClr val="FFFF00"/>
                  </a:solidFill>
                  <a:latin typeface="Times New Roman" pitchFamily="18" charset="0"/>
                  <a:cs typeface="Times New Roman" pitchFamily="18" charset="0"/>
                </a:endParaRPr>
              </a:p>
              <a:p>
                <a:pPr>
                  <a:lnSpc>
                    <a:spcPct val="150000"/>
                  </a:lnSpc>
                </a:pPr>
                <a:endParaRPr lang="en-US" sz="1200" b="1" dirty="0">
                  <a:solidFill>
                    <a:srgbClr val="FF9900"/>
                  </a:solidFill>
                  <a:latin typeface="Times New Roman" pitchFamily="18" charset="0"/>
                  <a:cs typeface="Times New Roman" pitchFamily="18" charset="0"/>
                </a:endParaRPr>
              </a:p>
            </p:txBody>
          </p:sp>
        </mc:Choice>
        <mc:Fallback xmlns="">
          <p:sp>
            <p:nvSpPr>
              <p:cNvPr id="5" name="Title 1"/>
              <p:cNvSpPr txBox="1">
                <a:spLocks noRot="1" noChangeAspect="1" noMove="1" noResize="1" noEditPoints="1" noAdjustHandles="1" noChangeArrowheads="1" noChangeShapeType="1" noTextEdit="1"/>
              </p:cNvSpPr>
              <p:nvPr/>
            </p:nvSpPr>
            <p:spPr>
              <a:xfrm>
                <a:off x="1919536" y="1398534"/>
                <a:ext cx="7683330" cy="5445224"/>
              </a:xfrm>
              <a:prstGeom prst="rect">
                <a:avLst/>
              </a:prstGeom>
              <a:blipFill>
                <a:blip r:embed="rId2"/>
                <a:stretch>
                  <a:fillRect/>
                </a:stretch>
              </a:blipFill>
            </p:spPr>
            <p:txBody>
              <a:bodyPr/>
              <a:lstStyle/>
              <a:p>
                <a:r>
                  <a:rPr lang="en-ZA">
                    <a:noFill/>
                  </a:rPr>
                  <a:t> </a:t>
                </a:r>
              </a:p>
            </p:txBody>
          </p:sp>
        </mc:Fallback>
      </mc:AlternateContent>
      <p:sp>
        <p:nvSpPr>
          <p:cNvPr id="2" name="TextBox 1"/>
          <p:cNvSpPr txBox="1"/>
          <p:nvPr/>
        </p:nvSpPr>
        <p:spPr>
          <a:xfrm>
            <a:off x="6297571" y="4690298"/>
            <a:ext cx="4208933" cy="2339102"/>
          </a:xfrm>
          <a:prstGeom prst="rect">
            <a:avLst/>
          </a:prstGeom>
          <a:noFill/>
        </p:spPr>
        <p:txBody>
          <a:bodyPr wrap="square" rtlCol="0">
            <a:spAutoFit/>
          </a:bodyPr>
          <a:lstStyle/>
          <a:p>
            <a:r>
              <a:rPr lang="en-US" sz="3200" b="1" dirty="0" err="1">
                <a:latin typeface="Times New Roman" pitchFamily="18" charset="0"/>
                <a:cs typeface="Times New Roman" pitchFamily="18" charset="0"/>
              </a:rPr>
              <a:t>S</a:t>
            </a:r>
            <a:r>
              <a:rPr lang="en-US" sz="3200" b="1" baseline="-25000" dirty="0" err="1">
                <a:latin typeface="Times New Roman" pitchFamily="18" charset="0"/>
                <a:cs typeface="Times New Roman" pitchFamily="18" charset="0"/>
              </a:rPr>
              <a:t>n</a:t>
            </a:r>
            <a:r>
              <a:rPr lang="en-US" sz="3200" b="1" baseline="-25000" dirty="0">
                <a:latin typeface="Times New Roman" pitchFamily="18" charset="0"/>
                <a:cs typeface="Times New Roman" pitchFamily="18" charset="0"/>
              </a:rPr>
              <a:t>  </a:t>
            </a:r>
            <a:r>
              <a:rPr lang="en-US" sz="3200" b="1" dirty="0">
                <a:latin typeface="Times New Roman" pitchFamily="18" charset="0"/>
                <a:cs typeface="Times New Roman" pitchFamily="18" charset="0"/>
              </a:rPr>
              <a:t>= sum of </a:t>
            </a:r>
            <a:r>
              <a:rPr lang="en-US" sz="3200" b="1" i="1" dirty="0">
                <a:latin typeface="Times New Roman" pitchFamily="18" charset="0"/>
                <a:cs typeface="Times New Roman" pitchFamily="18" charset="0"/>
              </a:rPr>
              <a:t>n</a:t>
            </a:r>
            <a:r>
              <a:rPr lang="en-US" sz="3200" b="1" dirty="0">
                <a:latin typeface="Times New Roman" pitchFamily="18" charset="0"/>
                <a:cs typeface="Times New Roman" pitchFamily="18" charset="0"/>
              </a:rPr>
              <a:t> terms</a:t>
            </a:r>
          </a:p>
          <a:p>
            <a:r>
              <a:rPr lang="en-US" sz="3200" b="1" dirty="0">
                <a:latin typeface="Times New Roman" pitchFamily="18" charset="0"/>
                <a:cs typeface="Times New Roman" pitchFamily="18" charset="0"/>
              </a:rPr>
              <a:t>a   = first term</a:t>
            </a:r>
          </a:p>
          <a:p>
            <a:r>
              <a:rPr lang="en-US" sz="3200" b="1" dirty="0">
                <a:latin typeface="Times New Roman" pitchFamily="18" charset="0"/>
                <a:cs typeface="Times New Roman" pitchFamily="18" charset="0"/>
              </a:rPr>
              <a:t>n   = number of terms</a:t>
            </a:r>
          </a:p>
          <a:p>
            <a:r>
              <a:rPr lang="en-US" sz="3200" b="1" dirty="0">
                <a:latin typeface="Times New Roman" pitchFamily="18" charset="0"/>
                <a:cs typeface="Times New Roman" pitchFamily="18" charset="0"/>
              </a:rPr>
              <a:t>l    = last term</a:t>
            </a:r>
          </a:p>
          <a:p>
            <a:endParaRPr lang="en-ZA" dirty="0"/>
          </a:p>
        </p:txBody>
      </p:sp>
    </p:spTree>
    <p:extLst>
      <p:ext uri="{BB962C8B-B14F-4D97-AF65-F5344CB8AC3E}">
        <p14:creationId xmlns:p14="http://schemas.microsoft.com/office/powerpoint/2010/main" val="419476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wipe(down)">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wipe(down)">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21527" y="188640"/>
            <a:ext cx="8784977" cy="1066800"/>
          </a:xfrm>
          <a:prstGeom prst="rect">
            <a:avLst/>
          </a:prstGeom>
          <a:solidFill>
            <a:schemeClr val="bg2">
              <a:lumMod val="25000"/>
              <a:lumOff val="75000"/>
            </a:schemeClr>
          </a:solidFill>
          <a:ln>
            <a:noFill/>
          </a:ln>
        </p:spPr>
        <p:txBody>
          <a:bodyPr vert="horz" lIns="91440" tIns="45720" rIns="91440" bIns="45720" rtlCol="0" anchor="ctr">
            <a:normAutofit fontScale="92500"/>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sz="4400" u="sng" dirty="0">
                <a:solidFill>
                  <a:srgbClr val="FF0000"/>
                </a:solidFill>
                <a:latin typeface="Times New Roman" pitchFamily="18" charset="0"/>
                <a:cs typeface="Times New Roman" pitchFamily="18" charset="0"/>
              </a:rPr>
              <a:t>Deriving the Sum formula of an AP</a:t>
            </a:r>
          </a:p>
        </p:txBody>
      </p:sp>
      <p:sp>
        <p:nvSpPr>
          <p:cNvPr id="5" name="TextBox 4"/>
          <p:cNvSpPr txBox="1"/>
          <p:nvPr/>
        </p:nvSpPr>
        <p:spPr>
          <a:xfrm>
            <a:off x="1721526" y="1340768"/>
            <a:ext cx="8946475" cy="5724644"/>
          </a:xfrm>
          <a:prstGeom prst="rect">
            <a:avLst/>
          </a:prstGeom>
          <a:noFill/>
        </p:spPr>
        <p:txBody>
          <a:bodyPr wrap="square" rtlCol="0">
            <a:spAutoFit/>
          </a:bodyPr>
          <a:lstStyle/>
          <a:p>
            <a:pPr>
              <a:spcAft>
                <a:spcPts val="600"/>
              </a:spcAft>
            </a:pPr>
            <a:r>
              <a:rPr lang="en-ZA" sz="2800" b="1" dirty="0">
                <a:solidFill>
                  <a:srgbClr val="00B0F0"/>
                </a:solidFill>
                <a:latin typeface="Times New Roman" pitchFamily="18" charset="0"/>
                <a:cs typeface="Times New Roman" pitchFamily="18" charset="0"/>
              </a:rPr>
              <a:t>If they ask you to derive the formula, using the last term, where l = [a + (n-1)d]:</a:t>
            </a:r>
          </a:p>
          <a:p>
            <a:pPr>
              <a:spcAft>
                <a:spcPts val="600"/>
              </a:spcAft>
            </a:pPr>
            <a:endParaRPr lang="en-ZA" sz="1000" b="1" dirty="0">
              <a:latin typeface="Times New Roman" pitchFamily="18" charset="0"/>
              <a:cs typeface="Times New Roman" pitchFamily="18" charset="0"/>
            </a:endParaRPr>
          </a:p>
          <a:p>
            <a:pPr>
              <a:spcAft>
                <a:spcPts val="600"/>
              </a:spcAft>
            </a:pPr>
            <a:r>
              <a:rPr lang="en-ZA" sz="2800" b="1" dirty="0">
                <a:latin typeface="Times New Roman" pitchFamily="18" charset="0"/>
                <a:cs typeface="Times New Roman" pitchFamily="18" charset="0"/>
              </a:rPr>
              <a:t>Write out the Sum of an AP, using the general term notation (i.e. T</a:t>
            </a:r>
            <a:r>
              <a:rPr lang="en-ZA" sz="2800" b="1" baseline="-25000" dirty="0">
                <a:latin typeface="Times New Roman" pitchFamily="18" charset="0"/>
                <a:cs typeface="Times New Roman" pitchFamily="18" charset="0"/>
              </a:rPr>
              <a:t>1</a:t>
            </a:r>
            <a:r>
              <a:rPr lang="en-ZA" sz="2800" b="1" dirty="0">
                <a:latin typeface="Times New Roman" pitchFamily="18" charset="0"/>
                <a:cs typeface="Times New Roman" pitchFamily="18" charset="0"/>
              </a:rPr>
              <a:t>, T</a:t>
            </a:r>
            <a:r>
              <a:rPr lang="en-ZA" sz="2800" b="1" baseline="-25000" dirty="0">
                <a:latin typeface="Times New Roman" pitchFamily="18" charset="0"/>
                <a:cs typeface="Times New Roman" pitchFamily="18" charset="0"/>
              </a:rPr>
              <a:t>2</a:t>
            </a:r>
            <a:r>
              <a:rPr lang="en-ZA" sz="2800" b="1" dirty="0">
                <a:latin typeface="Times New Roman" pitchFamily="18" charset="0"/>
                <a:cs typeface="Times New Roman" pitchFamily="18" charset="0"/>
              </a:rPr>
              <a:t>, T</a:t>
            </a:r>
            <a:r>
              <a:rPr lang="en-ZA" sz="2800" b="1" baseline="-25000" dirty="0">
                <a:latin typeface="Times New Roman" pitchFamily="18" charset="0"/>
                <a:cs typeface="Times New Roman" pitchFamily="18" charset="0"/>
              </a:rPr>
              <a:t>3</a:t>
            </a:r>
            <a:r>
              <a:rPr lang="en-ZA" sz="2800" b="1" dirty="0">
                <a:latin typeface="Times New Roman" pitchFamily="18" charset="0"/>
                <a:cs typeface="Times New Roman" pitchFamily="18" charset="0"/>
              </a:rPr>
              <a:t> … </a:t>
            </a:r>
            <a:r>
              <a:rPr lang="en-ZA" sz="2800" b="1" dirty="0" err="1">
                <a:latin typeface="Times New Roman" pitchFamily="18" charset="0"/>
                <a:cs typeface="Times New Roman" pitchFamily="18" charset="0"/>
              </a:rPr>
              <a:t>T</a:t>
            </a:r>
            <a:r>
              <a:rPr lang="en-ZA" sz="2800" b="1" baseline="-25000" dirty="0" err="1">
                <a:latin typeface="Times New Roman" pitchFamily="18" charset="0"/>
                <a:cs typeface="Times New Roman" pitchFamily="18" charset="0"/>
              </a:rPr>
              <a:t>n</a:t>
            </a:r>
            <a:r>
              <a:rPr lang="en-ZA" sz="2800" b="1" dirty="0">
                <a:latin typeface="Times New Roman" pitchFamily="18" charset="0"/>
                <a:cs typeface="Times New Roman" pitchFamily="18" charset="0"/>
              </a:rPr>
              <a:t>)  …  call it Equation (1):</a:t>
            </a:r>
          </a:p>
          <a:p>
            <a:endParaRPr lang="en-ZA" sz="2800" dirty="0">
              <a:latin typeface="Times New Roman" pitchFamily="18" charset="0"/>
              <a:cs typeface="Times New Roman" pitchFamily="18" charset="0"/>
            </a:endParaRPr>
          </a:p>
          <a:p>
            <a:r>
              <a:rPr lang="en-ZA" sz="2800" b="1" dirty="0" err="1">
                <a:solidFill>
                  <a:srgbClr val="FFFF00"/>
                </a:solidFill>
                <a:latin typeface="Times New Roman" pitchFamily="18" charset="0"/>
                <a:cs typeface="Times New Roman" pitchFamily="18" charset="0"/>
              </a:rPr>
              <a:t>S</a:t>
            </a:r>
            <a:r>
              <a:rPr lang="en-ZA" sz="2800" b="1" baseline="-25000" dirty="0" err="1">
                <a:solidFill>
                  <a:srgbClr val="FFFF00"/>
                </a:solidFill>
                <a:latin typeface="Times New Roman" pitchFamily="18" charset="0"/>
                <a:cs typeface="Times New Roman" pitchFamily="18" charset="0"/>
              </a:rPr>
              <a:t>n</a:t>
            </a:r>
            <a:r>
              <a:rPr lang="en-ZA" sz="2800" b="1" dirty="0">
                <a:solidFill>
                  <a:srgbClr val="FFFF00"/>
                </a:solidFill>
                <a:latin typeface="Times New Roman" pitchFamily="18" charset="0"/>
                <a:cs typeface="Times New Roman" pitchFamily="18" charset="0"/>
              </a:rPr>
              <a:t> = a + (</a:t>
            </a:r>
            <a:r>
              <a:rPr lang="en-ZA" sz="2800" b="1" dirty="0" err="1">
                <a:solidFill>
                  <a:srgbClr val="FFFF00"/>
                </a:solidFill>
                <a:latin typeface="Times New Roman" pitchFamily="18" charset="0"/>
                <a:cs typeface="Times New Roman" pitchFamily="18" charset="0"/>
              </a:rPr>
              <a:t>a+d</a:t>
            </a:r>
            <a:r>
              <a:rPr lang="en-ZA" sz="2800" b="1" dirty="0">
                <a:solidFill>
                  <a:srgbClr val="FFFF00"/>
                </a:solidFill>
                <a:latin typeface="Times New Roman" pitchFamily="18" charset="0"/>
                <a:cs typeface="Times New Roman" pitchFamily="18" charset="0"/>
              </a:rPr>
              <a:t>) + (a+2d) + … + (l – d) + l   (1)</a:t>
            </a:r>
          </a:p>
          <a:p>
            <a:endParaRPr lang="en-ZA" sz="2800" dirty="0">
              <a:latin typeface="Times New Roman" pitchFamily="18" charset="0"/>
              <a:cs typeface="Times New Roman" pitchFamily="18" charset="0"/>
            </a:endParaRPr>
          </a:p>
          <a:p>
            <a:pPr>
              <a:spcAft>
                <a:spcPts val="600"/>
              </a:spcAft>
            </a:pPr>
            <a:r>
              <a:rPr lang="en-ZA" sz="2800" b="1" dirty="0">
                <a:latin typeface="Times New Roman" pitchFamily="18" charset="0"/>
                <a:cs typeface="Times New Roman" pitchFamily="18" charset="0"/>
              </a:rPr>
              <a:t>Rewrite the Sum of </a:t>
            </a:r>
            <a:r>
              <a:rPr lang="en-ZA" sz="2800" b="1" i="1" dirty="0">
                <a:latin typeface="Times New Roman" pitchFamily="18" charset="0"/>
                <a:cs typeface="Times New Roman" pitchFamily="18" charset="0"/>
              </a:rPr>
              <a:t>n </a:t>
            </a:r>
            <a:r>
              <a:rPr lang="en-ZA" sz="2800" b="1" dirty="0">
                <a:latin typeface="Times New Roman" pitchFamily="18" charset="0"/>
                <a:cs typeface="Times New Roman" pitchFamily="18" charset="0"/>
              </a:rPr>
              <a:t>terms of an AP, but in reverse … call it Equation 2:</a:t>
            </a:r>
          </a:p>
          <a:p>
            <a:endParaRPr lang="en-ZA" sz="2800" dirty="0">
              <a:latin typeface="Times New Roman" pitchFamily="18" charset="0"/>
              <a:cs typeface="Times New Roman" pitchFamily="18" charset="0"/>
            </a:endParaRPr>
          </a:p>
          <a:p>
            <a:r>
              <a:rPr lang="en-ZA" sz="2800" b="1" dirty="0" err="1">
                <a:solidFill>
                  <a:srgbClr val="FFFF00"/>
                </a:solidFill>
                <a:latin typeface="Times New Roman" pitchFamily="18" charset="0"/>
                <a:cs typeface="Times New Roman" pitchFamily="18" charset="0"/>
              </a:rPr>
              <a:t>S</a:t>
            </a:r>
            <a:r>
              <a:rPr lang="en-ZA" sz="2800" b="1" baseline="-25000" dirty="0" err="1">
                <a:solidFill>
                  <a:srgbClr val="FFFF00"/>
                </a:solidFill>
                <a:latin typeface="Times New Roman" pitchFamily="18" charset="0"/>
                <a:cs typeface="Times New Roman" pitchFamily="18" charset="0"/>
              </a:rPr>
              <a:t>n</a:t>
            </a:r>
            <a:r>
              <a:rPr lang="en-ZA" sz="2800" b="1" dirty="0">
                <a:solidFill>
                  <a:srgbClr val="FFFF00"/>
                </a:solidFill>
                <a:latin typeface="Times New Roman" pitchFamily="18" charset="0"/>
                <a:cs typeface="Times New Roman" pitchFamily="18" charset="0"/>
              </a:rPr>
              <a:t> = l + (l – d) + … + (a+2d) + (</a:t>
            </a:r>
            <a:r>
              <a:rPr lang="en-ZA" sz="2800" b="1" dirty="0" err="1">
                <a:solidFill>
                  <a:srgbClr val="FFFF00"/>
                </a:solidFill>
                <a:latin typeface="Times New Roman" pitchFamily="18" charset="0"/>
                <a:cs typeface="Times New Roman" pitchFamily="18" charset="0"/>
              </a:rPr>
              <a:t>a+d</a:t>
            </a:r>
            <a:r>
              <a:rPr lang="en-ZA" sz="2800" b="1" dirty="0">
                <a:solidFill>
                  <a:srgbClr val="FFFF00"/>
                </a:solidFill>
                <a:latin typeface="Times New Roman" pitchFamily="18" charset="0"/>
                <a:cs typeface="Times New Roman" pitchFamily="18" charset="0"/>
              </a:rPr>
              <a:t>) + a  ….        (2)</a:t>
            </a:r>
          </a:p>
          <a:p>
            <a:endParaRPr lang="en-ZA" sz="2800" dirty="0">
              <a:latin typeface="Times New Roman" pitchFamily="18" charset="0"/>
              <a:cs typeface="Times New Roman" pitchFamily="18" charset="0"/>
            </a:endParaRPr>
          </a:p>
        </p:txBody>
      </p:sp>
    </p:spTree>
    <p:extLst>
      <p:ext uri="{BB962C8B-B14F-4D97-AF65-F5344CB8AC3E}">
        <p14:creationId xmlns:p14="http://schemas.microsoft.com/office/powerpoint/2010/main" val="174905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1000"/>
                                        <p:tgtEl>
                                          <p:spTgt spid="5">
                                            <p:txEl>
                                              <p:pRg st="6" end="6"/>
                                            </p:txEl>
                                          </p:spTgt>
                                        </p:tgtEl>
                                      </p:cBhvr>
                                    </p:animEffect>
                                    <p:anim calcmode="lin" valueType="num">
                                      <p:cBhvr>
                                        <p:cTn id="2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wipe(down)">
                                      <p:cBhvr>
                                        <p:cTn id="3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703512" y="580950"/>
                <a:ext cx="8964488" cy="5296322"/>
              </a:xfrm>
              <a:prstGeom prst="rect">
                <a:avLst/>
              </a:prstGeom>
              <a:noFill/>
            </p:spPr>
            <p:txBody>
              <a:bodyPr wrap="square" rtlCol="0">
                <a:spAutoFit/>
              </a:bodyPr>
              <a:lstStyle/>
              <a:p>
                <a:r>
                  <a:rPr lang="en-ZA" sz="2800" b="1" dirty="0">
                    <a:latin typeface="Times New Roman" pitchFamily="18" charset="0"/>
                    <a:cs typeface="Times New Roman" pitchFamily="18" charset="0"/>
                  </a:rPr>
                  <a:t>Now add Equation 1 and Equation 2:</a:t>
                </a:r>
              </a:p>
              <a:p>
                <a:endParaRPr lang="en-ZA" sz="2800" b="1" dirty="0">
                  <a:latin typeface="Times New Roman" pitchFamily="18" charset="0"/>
                  <a:cs typeface="Times New Roman" pitchFamily="18" charset="0"/>
                </a:endParaRPr>
              </a:p>
              <a:p>
                <a:pPr>
                  <a:spcAft>
                    <a:spcPts val="600"/>
                  </a:spcAft>
                </a:pPr>
                <a:r>
                  <a:rPr lang="en-ZA" sz="2800" b="1" dirty="0">
                    <a:solidFill>
                      <a:srgbClr val="FFFF00"/>
                    </a:solidFill>
                    <a:latin typeface="Times New Roman" pitchFamily="18" charset="0"/>
                    <a:cs typeface="Times New Roman" pitchFamily="18" charset="0"/>
                  </a:rPr>
                  <a:t>2 </a:t>
                </a:r>
                <a:r>
                  <a:rPr lang="en-ZA" sz="2800" b="1" dirty="0" err="1">
                    <a:solidFill>
                      <a:srgbClr val="FFFF00"/>
                    </a:solidFill>
                    <a:latin typeface="Times New Roman" pitchFamily="18" charset="0"/>
                    <a:cs typeface="Times New Roman" pitchFamily="18" charset="0"/>
                  </a:rPr>
                  <a:t>S</a:t>
                </a:r>
                <a:r>
                  <a:rPr lang="en-ZA" sz="2800" b="1" baseline="-25000" dirty="0" err="1">
                    <a:solidFill>
                      <a:srgbClr val="FFFF00"/>
                    </a:solidFill>
                    <a:latin typeface="Times New Roman" pitchFamily="18" charset="0"/>
                    <a:cs typeface="Times New Roman" pitchFamily="18" charset="0"/>
                  </a:rPr>
                  <a:t>n</a:t>
                </a:r>
                <a:r>
                  <a:rPr lang="en-ZA" sz="2800" b="1" dirty="0">
                    <a:solidFill>
                      <a:srgbClr val="FFFF00"/>
                    </a:solidFill>
                    <a:latin typeface="Times New Roman" pitchFamily="18" charset="0"/>
                    <a:cs typeface="Times New Roman" pitchFamily="18" charset="0"/>
                  </a:rPr>
                  <a:t> = (</a:t>
                </a:r>
                <a:r>
                  <a:rPr lang="en-ZA" sz="2800" b="1" dirty="0" err="1">
                    <a:solidFill>
                      <a:srgbClr val="FFFF00"/>
                    </a:solidFill>
                    <a:latin typeface="Times New Roman" pitchFamily="18" charset="0"/>
                    <a:cs typeface="Times New Roman" pitchFamily="18" charset="0"/>
                  </a:rPr>
                  <a:t>a+l</a:t>
                </a:r>
                <a:r>
                  <a:rPr lang="en-ZA" sz="2800" b="1" dirty="0">
                    <a:solidFill>
                      <a:srgbClr val="FFFF00"/>
                    </a:solidFill>
                    <a:latin typeface="Times New Roman" pitchFamily="18" charset="0"/>
                    <a:cs typeface="Times New Roman" pitchFamily="18" charset="0"/>
                  </a:rPr>
                  <a:t>) + (</a:t>
                </a:r>
                <a:r>
                  <a:rPr lang="en-ZA" sz="2800" b="1" dirty="0" err="1">
                    <a:solidFill>
                      <a:srgbClr val="FFFF00"/>
                    </a:solidFill>
                    <a:latin typeface="Times New Roman" pitchFamily="18" charset="0"/>
                    <a:cs typeface="Times New Roman" pitchFamily="18" charset="0"/>
                  </a:rPr>
                  <a:t>a+l</a:t>
                </a:r>
                <a:r>
                  <a:rPr lang="en-ZA" sz="2800" b="1" dirty="0">
                    <a:solidFill>
                      <a:srgbClr val="FFFF00"/>
                    </a:solidFill>
                    <a:latin typeface="Times New Roman" pitchFamily="18" charset="0"/>
                    <a:cs typeface="Times New Roman" pitchFamily="18" charset="0"/>
                  </a:rPr>
                  <a:t>) + (</a:t>
                </a:r>
                <a:r>
                  <a:rPr lang="en-ZA" sz="2800" b="1" dirty="0" err="1">
                    <a:solidFill>
                      <a:srgbClr val="FFFF00"/>
                    </a:solidFill>
                    <a:latin typeface="Times New Roman" pitchFamily="18" charset="0"/>
                    <a:cs typeface="Times New Roman" pitchFamily="18" charset="0"/>
                  </a:rPr>
                  <a:t>a+l</a:t>
                </a:r>
                <a:r>
                  <a:rPr lang="en-ZA" sz="2800" b="1" dirty="0">
                    <a:solidFill>
                      <a:srgbClr val="FFFF00"/>
                    </a:solidFill>
                    <a:latin typeface="Times New Roman" pitchFamily="18" charset="0"/>
                    <a:cs typeface="Times New Roman" pitchFamily="18" charset="0"/>
                  </a:rPr>
                  <a:t>) + … + (</a:t>
                </a:r>
                <a:r>
                  <a:rPr lang="en-ZA" sz="2800" b="1" dirty="0" err="1">
                    <a:solidFill>
                      <a:srgbClr val="FFFF00"/>
                    </a:solidFill>
                    <a:latin typeface="Times New Roman" pitchFamily="18" charset="0"/>
                    <a:cs typeface="Times New Roman" pitchFamily="18" charset="0"/>
                  </a:rPr>
                  <a:t>a+l</a:t>
                </a:r>
                <a:r>
                  <a:rPr lang="en-ZA" sz="2800" b="1" dirty="0">
                    <a:solidFill>
                      <a:srgbClr val="FFFF00"/>
                    </a:solidFill>
                    <a:latin typeface="Times New Roman" pitchFamily="18" charset="0"/>
                    <a:cs typeface="Times New Roman" pitchFamily="18" charset="0"/>
                  </a:rPr>
                  <a:t>) + (</a:t>
                </a:r>
                <a:r>
                  <a:rPr lang="en-ZA" sz="2800" b="1" dirty="0" err="1">
                    <a:solidFill>
                      <a:srgbClr val="FFFF00"/>
                    </a:solidFill>
                    <a:latin typeface="Times New Roman" pitchFamily="18" charset="0"/>
                    <a:cs typeface="Times New Roman" pitchFamily="18" charset="0"/>
                  </a:rPr>
                  <a:t>a+l</a:t>
                </a:r>
                <a:r>
                  <a:rPr lang="en-ZA" sz="2800" b="1" dirty="0">
                    <a:solidFill>
                      <a:srgbClr val="FFFF00"/>
                    </a:solidFill>
                    <a:latin typeface="Times New Roman" pitchFamily="18" charset="0"/>
                    <a:cs typeface="Times New Roman" pitchFamily="18" charset="0"/>
                  </a:rPr>
                  <a:t>)</a:t>
                </a:r>
              </a:p>
              <a:p>
                <a:pPr>
                  <a:spcAft>
                    <a:spcPts val="600"/>
                  </a:spcAft>
                </a:pPr>
                <a:endParaRPr lang="en-ZA" sz="2800" b="1" dirty="0">
                  <a:latin typeface="Times New Roman" pitchFamily="18" charset="0"/>
                  <a:cs typeface="Times New Roman" pitchFamily="18" charset="0"/>
                </a:endParaRPr>
              </a:p>
              <a:p>
                <a:r>
                  <a:rPr lang="en-ZA" sz="2800" b="1" dirty="0">
                    <a:latin typeface="Times New Roman" pitchFamily="18" charset="0"/>
                    <a:cs typeface="Times New Roman" pitchFamily="18" charset="0"/>
                  </a:rPr>
                  <a:t>So, if there are </a:t>
                </a:r>
                <a:r>
                  <a:rPr lang="en-ZA" sz="2800" b="1" i="1" dirty="0">
                    <a:latin typeface="Times New Roman" pitchFamily="18" charset="0"/>
                    <a:cs typeface="Times New Roman" pitchFamily="18" charset="0"/>
                  </a:rPr>
                  <a:t>n </a:t>
                </a:r>
                <a:r>
                  <a:rPr lang="en-ZA" sz="2800" b="1" dirty="0">
                    <a:latin typeface="Times New Roman" pitchFamily="18" charset="0"/>
                    <a:cs typeface="Times New Roman" pitchFamily="18" charset="0"/>
                  </a:rPr>
                  <a:t>terms, you have </a:t>
                </a:r>
                <a:r>
                  <a:rPr lang="en-ZA" sz="2800" b="1" i="1" dirty="0">
                    <a:latin typeface="Times New Roman" pitchFamily="18" charset="0"/>
                    <a:cs typeface="Times New Roman" pitchFamily="18" charset="0"/>
                  </a:rPr>
                  <a:t>n </a:t>
                </a:r>
                <a:r>
                  <a:rPr lang="en-ZA" sz="2800" b="1" dirty="0">
                    <a:latin typeface="Times New Roman" pitchFamily="18" charset="0"/>
                    <a:cs typeface="Times New Roman" pitchFamily="18" charset="0"/>
                  </a:rPr>
                  <a:t>times (</a:t>
                </a:r>
                <a:r>
                  <a:rPr lang="en-ZA" sz="2800" b="1" dirty="0" err="1">
                    <a:latin typeface="Times New Roman" pitchFamily="18" charset="0"/>
                    <a:cs typeface="Times New Roman" pitchFamily="18" charset="0"/>
                  </a:rPr>
                  <a:t>a+l</a:t>
                </a:r>
                <a:r>
                  <a:rPr lang="en-ZA" sz="2800" b="1" dirty="0">
                    <a:latin typeface="Times New Roman" pitchFamily="18" charset="0"/>
                    <a:cs typeface="Times New Roman" pitchFamily="18" charset="0"/>
                  </a:rPr>
                  <a:t>) terms:</a:t>
                </a:r>
              </a:p>
              <a:p>
                <a:endParaRPr lang="en-ZA" sz="2800" b="1" dirty="0">
                  <a:latin typeface="Times New Roman" pitchFamily="18" charset="0"/>
                  <a:cs typeface="Times New Roman" pitchFamily="18" charset="0"/>
                </a:endParaRPr>
              </a:p>
              <a:p>
                <a:r>
                  <a:rPr lang="en-ZA" sz="2800" b="1" dirty="0">
                    <a:solidFill>
                      <a:srgbClr val="FFFF00"/>
                    </a:solidFill>
                    <a:latin typeface="Times New Roman" pitchFamily="18" charset="0"/>
                    <a:cs typeface="Times New Roman" pitchFamily="18" charset="0"/>
                  </a:rPr>
                  <a:t>2 </a:t>
                </a:r>
                <a:r>
                  <a:rPr lang="en-ZA" sz="2800" b="1" dirty="0" err="1">
                    <a:solidFill>
                      <a:srgbClr val="FFFF00"/>
                    </a:solidFill>
                    <a:latin typeface="Times New Roman" pitchFamily="18" charset="0"/>
                    <a:cs typeface="Times New Roman" pitchFamily="18" charset="0"/>
                  </a:rPr>
                  <a:t>S</a:t>
                </a:r>
                <a:r>
                  <a:rPr lang="en-ZA" sz="2800" b="1" baseline="-25000" dirty="0" err="1">
                    <a:solidFill>
                      <a:srgbClr val="FFFF00"/>
                    </a:solidFill>
                    <a:latin typeface="Times New Roman" pitchFamily="18" charset="0"/>
                    <a:cs typeface="Times New Roman" pitchFamily="18" charset="0"/>
                  </a:rPr>
                  <a:t>n</a:t>
                </a:r>
                <a:r>
                  <a:rPr lang="en-ZA" sz="2800" b="1" dirty="0">
                    <a:solidFill>
                      <a:srgbClr val="FFFF00"/>
                    </a:solidFill>
                    <a:latin typeface="Times New Roman" pitchFamily="18" charset="0"/>
                    <a:cs typeface="Times New Roman" pitchFamily="18" charset="0"/>
                  </a:rPr>
                  <a:t> = n(</a:t>
                </a:r>
                <a:r>
                  <a:rPr lang="en-ZA" sz="2800" b="1" dirty="0" err="1">
                    <a:solidFill>
                      <a:srgbClr val="FFFF00"/>
                    </a:solidFill>
                    <a:latin typeface="Times New Roman" pitchFamily="18" charset="0"/>
                    <a:cs typeface="Times New Roman" pitchFamily="18" charset="0"/>
                  </a:rPr>
                  <a:t>a+l</a:t>
                </a:r>
                <a:r>
                  <a:rPr lang="en-ZA" sz="2800" b="1" dirty="0">
                    <a:solidFill>
                      <a:srgbClr val="FFFF00"/>
                    </a:solidFill>
                    <a:latin typeface="Times New Roman" pitchFamily="18" charset="0"/>
                    <a:cs typeface="Times New Roman" pitchFamily="18" charset="0"/>
                  </a:rPr>
                  <a:t>)</a:t>
                </a:r>
              </a:p>
              <a:p>
                <a:endParaRPr lang="en-ZA" sz="2800" b="1" dirty="0">
                  <a:latin typeface="Times New Roman" pitchFamily="18" charset="0"/>
                  <a:cs typeface="Times New Roman" pitchFamily="18" charset="0"/>
                </a:endParaRPr>
              </a:p>
              <a:p>
                <a:r>
                  <a:rPr lang="en-ZA" sz="2800" b="1" dirty="0">
                    <a:latin typeface="Times New Roman" pitchFamily="18" charset="0"/>
                    <a:cs typeface="Times New Roman" pitchFamily="18" charset="0"/>
                  </a:rPr>
                  <a:t>Solving for </a:t>
                </a:r>
                <a:r>
                  <a:rPr lang="en-ZA" sz="2800" b="1" dirty="0" err="1">
                    <a:latin typeface="Times New Roman" pitchFamily="18" charset="0"/>
                    <a:cs typeface="Times New Roman" pitchFamily="18" charset="0"/>
                  </a:rPr>
                  <a:t>S</a:t>
                </a:r>
                <a:r>
                  <a:rPr lang="en-ZA" sz="2800" b="1" baseline="-25000" dirty="0" err="1">
                    <a:latin typeface="Times New Roman" pitchFamily="18" charset="0"/>
                    <a:cs typeface="Times New Roman" pitchFamily="18" charset="0"/>
                  </a:rPr>
                  <a:t>n</a:t>
                </a:r>
                <a:r>
                  <a:rPr lang="en-ZA" sz="2800" b="1" dirty="0">
                    <a:latin typeface="Times New Roman" pitchFamily="18" charset="0"/>
                    <a:cs typeface="Times New Roman" pitchFamily="18" charset="0"/>
                  </a:rPr>
                  <a:t>:</a:t>
                </a:r>
              </a:p>
              <a:p>
                <a:endParaRPr lang="en-ZA" sz="2800" b="1" dirty="0">
                  <a:latin typeface="Times New Roman" pitchFamily="18" charset="0"/>
                  <a:cs typeface="Times New Roman" pitchFamily="18" charset="0"/>
                </a:endParaRPr>
              </a:p>
              <a:p>
                <a:pPr/>
                <a14:m>
                  <m:oMathPara xmlns:m="http://schemas.openxmlformats.org/officeDocument/2006/math">
                    <m:oMathParaPr>
                      <m:jc m:val="left"/>
                    </m:oMathParaPr>
                    <m:oMath xmlns:m="http://schemas.openxmlformats.org/officeDocument/2006/math">
                      <m:r>
                        <a:rPr lang="en-ZA" sz="2800" b="1" i="1" dirty="0">
                          <a:solidFill>
                            <a:srgbClr val="FFFF00"/>
                          </a:solidFill>
                          <a:latin typeface="Cambria Math"/>
                        </a:rPr>
                        <m:t>𝑺𝒏</m:t>
                      </m:r>
                      <m:r>
                        <a:rPr lang="en-ZA" sz="2800" b="1" i="1" dirty="0">
                          <a:solidFill>
                            <a:srgbClr val="FFFF00"/>
                          </a:solidFill>
                          <a:latin typeface="Cambria Math"/>
                        </a:rPr>
                        <m:t> = </m:t>
                      </m:r>
                      <m:f>
                        <m:fPr>
                          <m:ctrlPr>
                            <a:rPr lang="en-ZA" sz="2800" b="1" i="1" dirty="0">
                              <a:solidFill>
                                <a:srgbClr val="FFFF00"/>
                              </a:solidFill>
                              <a:latin typeface="Cambria Math" panose="02040503050406030204" pitchFamily="18" charset="0"/>
                            </a:rPr>
                          </m:ctrlPr>
                        </m:fPr>
                        <m:num>
                          <m:r>
                            <a:rPr lang="en-ZA" sz="2800" b="1" i="1" dirty="0">
                              <a:solidFill>
                                <a:srgbClr val="FFFF00"/>
                              </a:solidFill>
                              <a:latin typeface="Cambria Math"/>
                            </a:rPr>
                            <m:t>𝒏</m:t>
                          </m:r>
                        </m:num>
                        <m:den>
                          <m:r>
                            <a:rPr lang="en-ZA" sz="2800" b="1" i="1" dirty="0">
                              <a:solidFill>
                                <a:srgbClr val="FFFF00"/>
                              </a:solidFill>
                              <a:latin typeface="Cambria Math"/>
                            </a:rPr>
                            <m:t>𝟐</m:t>
                          </m:r>
                        </m:den>
                      </m:f>
                      <m:r>
                        <a:rPr lang="en-ZA" sz="2800" b="1" i="1" dirty="0">
                          <a:solidFill>
                            <a:srgbClr val="FFFF00"/>
                          </a:solidFill>
                          <a:latin typeface="Cambria Math"/>
                        </a:rPr>
                        <m:t> (</m:t>
                      </m:r>
                      <m:r>
                        <a:rPr lang="en-ZA" sz="2800" b="1" i="1" dirty="0">
                          <a:solidFill>
                            <a:srgbClr val="FFFF00"/>
                          </a:solidFill>
                          <a:latin typeface="Cambria Math"/>
                        </a:rPr>
                        <m:t>𝒂</m:t>
                      </m:r>
                      <m:r>
                        <a:rPr lang="en-ZA" sz="2800" b="1" i="1" dirty="0">
                          <a:solidFill>
                            <a:srgbClr val="FFFF00"/>
                          </a:solidFill>
                          <a:latin typeface="Cambria Math"/>
                        </a:rPr>
                        <m:t>+</m:t>
                      </m:r>
                      <m:r>
                        <a:rPr lang="en-ZA" sz="2800" b="1" i="1" dirty="0">
                          <a:solidFill>
                            <a:srgbClr val="FFFF00"/>
                          </a:solidFill>
                          <a:latin typeface="Cambria Math"/>
                        </a:rPr>
                        <m:t>𝒍</m:t>
                      </m:r>
                      <m:r>
                        <a:rPr lang="en-ZA" sz="2800" b="1" i="1" dirty="0">
                          <a:solidFill>
                            <a:srgbClr val="FFFF00"/>
                          </a:solidFill>
                          <a:latin typeface="Cambria Math"/>
                        </a:rPr>
                        <m:t>)</m:t>
                      </m:r>
                    </m:oMath>
                  </m:oMathPara>
                </a14:m>
                <a:endParaRPr lang="en-ZA" sz="2800" b="1" dirty="0">
                  <a:solidFill>
                    <a:srgbClr val="FFFF00"/>
                  </a:solidFill>
                  <a:latin typeface="Times New Roman" pitchFamily="18" charset="0"/>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703512" y="580950"/>
                <a:ext cx="8964488" cy="5296322"/>
              </a:xfrm>
              <a:prstGeom prst="rect">
                <a:avLst/>
              </a:prstGeom>
              <a:blipFill>
                <a:blip r:embed="rId2"/>
                <a:stretch>
                  <a:fillRect l="-1360" t="-1151"/>
                </a:stretch>
              </a:blipFill>
            </p:spPr>
            <p:txBody>
              <a:bodyPr/>
              <a:lstStyle/>
              <a:p>
                <a:r>
                  <a:rPr lang="en-ZA">
                    <a:noFill/>
                  </a:rPr>
                  <a:t> </a:t>
                </a:r>
              </a:p>
            </p:txBody>
          </p:sp>
        </mc:Fallback>
      </mc:AlternateContent>
    </p:spTree>
    <p:extLst>
      <p:ext uri="{BB962C8B-B14F-4D97-AF65-F5344CB8AC3E}">
        <p14:creationId xmlns:p14="http://schemas.microsoft.com/office/powerpoint/2010/main" val="13073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barn(inVertical)">
                                      <p:cBhvr>
                                        <p:cTn id="23" dur="500"/>
                                        <p:tgtEl>
                                          <p:spTgt spid="5">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1000"/>
                                        <p:tgtEl>
                                          <p:spTgt spid="5">
                                            <p:txEl>
                                              <p:pRg st="8" end="8"/>
                                            </p:txEl>
                                          </p:spTgt>
                                        </p:tgtEl>
                                      </p:cBhvr>
                                    </p:animEffect>
                                    <p:anim calcmode="lin" valueType="num">
                                      <p:cBhvr>
                                        <p:cTn id="2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 calcmode="lin" valueType="num">
                                      <p:cBhvr additive="base">
                                        <p:cTn id="3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txBox="1">
                <a:spLocks noChangeArrowheads="1"/>
              </p:cNvSpPr>
              <p:nvPr/>
            </p:nvSpPr>
            <p:spPr>
              <a:xfrm>
                <a:off x="1847528" y="260648"/>
                <a:ext cx="8640960" cy="6336704"/>
              </a:xfrm>
              <a:prstGeom prst="rect">
                <a:avLst/>
              </a:prstGeom>
            </p:spPr>
            <p:txBody>
              <a:bodyPr vert="horz" lIns="7200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82296" indent="0">
                  <a:lnSpc>
                    <a:spcPct val="90000"/>
                  </a:lnSpc>
                  <a:buNone/>
                </a:pPr>
                <a:r>
                  <a:rPr lang="en-US" sz="3200" b="1" u="sng" dirty="0">
                    <a:solidFill>
                      <a:srgbClr val="FFFF00"/>
                    </a:solidFill>
                    <a:latin typeface="Times New Roman" pitchFamily="18" charset="0"/>
                    <a:cs typeface="Times New Roman" pitchFamily="18" charset="0"/>
                  </a:rPr>
                  <a:t>Example 1:</a:t>
                </a:r>
              </a:p>
              <a:p>
                <a:pPr marL="0">
                  <a:lnSpc>
                    <a:spcPct val="90000"/>
                  </a:lnSpc>
                  <a:buNone/>
                </a:pPr>
                <a:r>
                  <a:rPr lang="en-US" sz="3200" b="1" dirty="0" err="1">
                    <a:solidFill>
                      <a:srgbClr val="FFFF00"/>
                    </a:solidFill>
                    <a:latin typeface="Times New Roman" pitchFamily="18" charset="0"/>
                    <a:cs typeface="Times New Roman" pitchFamily="18" charset="0"/>
                  </a:rPr>
                  <a:t>Sibu’s</a:t>
                </a:r>
                <a:r>
                  <a:rPr lang="en-US" sz="3200" b="1" dirty="0">
                    <a:solidFill>
                      <a:srgbClr val="FFFF00"/>
                    </a:solidFill>
                    <a:latin typeface="Times New Roman" pitchFamily="18" charset="0"/>
                    <a:cs typeface="Times New Roman" pitchFamily="18" charset="0"/>
                  </a:rPr>
                  <a:t> parents put R100 into an account on the day that he was born and then decided to continue this every year but to increase the amount by R50 annually until he turns 21.  How much will he receive on his 21</a:t>
                </a:r>
                <a:r>
                  <a:rPr lang="en-US" sz="3200" b="1" baseline="30000" dirty="0">
                    <a:solidFill>
                      <a:srgbClr val="FFFF00"/>
                    </a:solidFill>
                    <a:latin typeface="Times New Roman" pitchFamily="18" charset="0"/>
                    <a:cs typeface="Times New Roman" pitchFamily="18" charset="0"/>
                  </a:rPr>
                  <a:t>st</a:t>
                </a:r>
                <a:r>
                  <a:rPr lang="en-US" sz="3200" b="1" dirty="0">
                    <a:solidFill>
                      <a:srgbClr val="FFFF00"/>
                    </a:solidFill>
                    <a:latin typeface="Times New Roman" pitchFamily="18" charset="0"/>
                    <a:cs typeface="Times New Roman" pitchFamily="18" charset="0"/>
                  </a:rPr>
                  <a:t> birthday.</a:t>
                </a:r>
              </a:p>
              <a:p>
                <a:pPr marL="0" indent="0">
                  <a:lnSpc>
                    <a:spcPct val="90000"/>
                  </a:lnSpc>
                  <a:buNone/>
                </a:pPr>
                <a:endParaRPr lang="en-US" sz="800" dirty="0">
                  <a:solidFill>
                    <a:srgbClr val="FFFF00"/>
                  </a:solidFill>
                  <a:latin typeface="Times New Roman" pitchFamily="18" charset="0"/>
                  <a:cs typeface="Times New Roman" pitchFamily="18" charset="0"/>
                </a:endParaRPr>
              </a:p>
              <a:p>
                <a:pPr>
                  <a:lnSpc>
                    <a:spcPct val="90000"/>
                  </a:lnSpc>
                  <a:buFontTx/>
                  <a:buNone/>
                </a:pPr>
                <a:r>
                  <a:rPr lang="en-US" sz="3200" dirty="0">
                    <a:solidFill>
                      <a:schemeClr val="bg2">
                        <a:lumMod val="10000"/>
                      </a:schemeClr>
                    </a:solidFill>
                    <a:highlight>
                      <a:srgbClr val="FFFF00"/>
                    </a:highlight>
                    <a:latin typeface="Times New Roman" pitchFamily="18" charset="0"/>
                    <a:cs typeface="Times New Roman" pitchFamily="18" charset="0"/>
                  </a:rPr>
                  <a:t>               </a:t>
                </a:r>
                <a:r>
                  <a:rPr lang="en-US" sz="3200" b="1" dirty="0">
                    <a:solidFill>
                      <a:schemeClr val="bg2">
                        <a:lumMod val="10000"/>
                      </a:schemeClr>
                    </a:solidFill>
                    <a:highlight>
                      <a:srgbClr val="FFFF00"/>
                    </a:highlight>
                    <a:latin typeface="Times New Roman" pitchFamily="18" charset="0"/>
                    <a:cs typeface="Times New Roman" pitchFamily="18" charset="0"/>
                  </a:rPr>
                  <a:t>100 , 150 , 200 ….  S</a:t>
                </a:r>
                <a:r>
                  <a:rPr lang="en-US" sz="3200" b="1" baseline="-25000" dirty="0">
                    <a:solidFill>
                      <a:schemeClr val="bg2">
                        <a:lumMod val="10000"/>
                      </a:schemeClr>
                    </a:solidFill>
                    <a:highlight>
                      <a:srgbClr val="FFFF00"/>
                    </a:highlight>
                    <a:latin typeface="Times New Roman" pitchFamily="18" charset="0"/>
                    <a:cs typeface="Times New Roman" pitchFamily="18" charset="0"/>
                  </a:rPr>
                  <a:t>21</a:t>
                </a:r>
                <a:r>
                  <a:rPr lang="en-US" sz="3200" b="1" dirty="0">
                    <a:solidFill>
                      <a:schemeClr val="bg2">
                        <a:lumMod val="10000"/>
                      </a:schemeClr>
                    </a:solidFill>
                    <a:highlight>
                      <a:srgbClr val="FFFF00"/>
                    </a:highlight>
                    <a:latin typeface="Times New Roman" pitchFamily="18" charset="0"/>
                    <a:cs typeface="Times New Roman" pitchFamily="18" charset="0"/>
                  </a:rPr>
                  <a:t>   </a:t>
                </a:r>
              </a:p>
              <a:p>
                <a:pPr>
                  <a:lnSpc>
                    <a:spcPct val="90000"/>
                  </a:lnSpc>
                  <a:buFontTx/>
                  <a:buNone/>
                </a:pPr>
                <a:r>
                  <a:rPr lang="en-US" sz="3200" b="1" dirty="0">
                    <a:solidFill>
                      <a:schemeClr val="tx1"/>
                    </a:solidFill>
                    <a:latin typeface="Times New Roman" pitchFamily="18" charset="0"/>
                    <a:cs typeface="Times New Roman" pitchFamily="18" charset="0"/>
                  </a:rPr>
                  <a:t>  i.e. a = 100;    n = 21  and    d = 50</a:t>
                </a:r>
              </a:p>
              <a:p>
                <a:pPr>
                  <a:lnSpc>
                    <a:spcPct val="90000"/>
                  </a:lnSpc>
                  <a:buFontTx/>
                  <a:buNone/>
                </a:pPr>
                <a:endParaRPr lang="en-US" sz="800" b="1" dirty="0">
                  <a:solidFill>
                    <a:schemeClr val="tx1"/>
                  </a:solidFill>
                  <a:latin typeface="Times New Roman" pitchFamily="18" charset="0"/>
                  <a:cs typeface="Times New Roman" pitchFamily="18" charset="0"/>
                </a:endParaRPr>
              </a:p>
              <a:p>
                <a:pPr>
                  <a:buNone/>
                </a:pPr>
                <a14:m>
                  <m:oMathPara xmlns:m="http://schemas.openxmlformats.org/officeDocument/2006/math">
                    <m:oMathParaPr>
                      <m:jc m:val="left"/>
                    </m:oMathParaPr>
                    <m:oMath xmlns:m="http://schemas.openxmlformats.org/officeDocument/2006/math">
                      <m:r>
                        <a:rPr lang="en-US" sz="3200" b="1" i="1" dirty="0">
                          <a:solidFill>
                            <a:srgbClr val="FFC000"/>
                          </a:solidFill>
                          <a:latin typeface="Cambria Math"/>
                          <a:cs typeface="Times New Roman" pitchFamily="18" charset="0"/>
                        </a:rPr>
                        <m:t>𝑺</m:t>
                      </m:r>
                      <m:r>
                        <a:rPr lang="en-US" sz="3200" b="1" i="1" baseline="-25000" dirty="0" err="1">
                          <a:solidFill>
                            <a:srgbClr val="FFC000"/>
                          </a:solidFill>
                          <a:latin typeface="Cambria Math"/>
                          <a:cs typeface="Times New Roman" pitchFamily="18" charset="0"/>
                        </a:rPr>
                        <m:t>𝒏</m:t>
                      </m:r>
                      <m:r>
                        <a:rPr lang="en-US" sz="3200" b="1" i="1" baseline="-25000" dirty="0">
                          <a:solidFill>
                            <a:srgbClr val="FFC000"/>
                          </a:solidFill>
                          <a:latin typeface="Cambria Math"/>
                          <a:cs typeface="Times New Roman" pitchFamily="18" charset="0"/>
                        </a:rPr>
                        <m:t> </m:t>
                      </m:r>
                      <m:r>
                        <a:rPr lang="en-US" sz="3200" b="1" i="1" dirty="0">
                          <a:solidFill>
                            <a:srgbClr val="FFC000"/>
                          </a:solidFill>
                          <a:latin typeface="Cambria Math"/>
                          <a:cs typeface="Times New Roman" pitchFamily="18" charset="0"/>
                        </a:rPr>
                        <m:t>= </m:t>
                      </m:r>
                      <m:f>
                        <m:fPr>
                          <m:ctrlPr>
                            <a:rPr lang="en-US" sz="3200" b="1" i="1" dirty="0">
                              <a:solidFill>
                                <a:srgbClr val="FFC000"/>
                              </a:solidFill>
                              <a:latin typeface="Cambria Math" panose="02040503050406030204" pitchFamily="18" charset="0"/>
                              <a:cs typeface="Times New Roman" pitchFamily="18" charset="0"/>
                            </a:rPr>
                          </m:ctrlPr>
                        </m:fPr>
                        <m:num>
                          <m:r>
                            <a:rPr lang="en-ZA" sz="3200" b="1" i="1" dirty="0">
                              <a:solidFill>
                                <a:srgbClr val="FFC000"/>
                              </a:solidFill>
                              <a:latin typeface="Cambria Math"/>
                              <a:cs typeface="Times New Roman" pitchFamily="18" charset="0"/>
                            </a:rPr>
                            <m:t>𝒏</m:t>
                          </m:r>
                        </m:num>
                        <m:den>
                          <m:r>
                            <a:rPr lang="en-ZA" sz="3200" b="1" i="1" dirty="0">
                              <a:solidFill>
                                <a:srgbClr val="FFC000"/>
                              </a:solidFill>
                              <a:latin typeface="Cambria Math"/>
                              <a:cs typeface="Times New Roman" pitchFamily="18" charset="0"/>
                            </a:rPr>
                            <m:t>𝟐</m:t>
                          </m:r>
                        </m:den>
                      </m:f>
                      <m:r>
                        <a:rPr lang="en-ZA" sz="3200" b="1" i="1" dirty="0">
                          <a:solidFill>
                            <a:srgbClr val="FFC000"/>
                          </a:solidFill>
                          <a:latin typeface="Cambria Math"/>
                          <a:cs typeface="Times New Roman" pitchFamily="18" charset="0"/>
                        </a:rPr>
                        <m:t>[</m:t>
                      </m:r>
                      <m:r>
                        <a:rPr lang="en-ZA" sz="3200" b="1" i="1" dirty="0">
                          <a:solidFill>
                            <a:srgbClr val="FFC000"/>
                          </a:solidFill>
                          <a:latin typeface="Cambria Math"/>
                          <a:cs typeface="Times New Roman" pitchFamily="18" charset="0"/>
                        </a:rPr>
                        <m:t>𝟐</m:t>
                      </m:r>
                      <m:r>
                        <a:rPr lang="en-US" sz="3200" b="1" i="1" dirty="0">
                          <a:solidFill>
                            <a:srgbClr val="FFC000"/>
                          </a:solidFill>
                          <a:latin typeface="Cambria Math"/>
                          <a:cs typeface="Times New Roman" pitchFamily="18" charset="0"/>
                        </a:rPr>
                        <m:t>𝒂</m:t>
                      </m:r>
                      <m:r>
                        <a:rPr lang="en-US" sz="3200" b="1" i="1" dirty="0">
                          <a:solidFill>
                            <a:srgbClr val="FFC000"/>
                          </a:solidFill>
                          <a:latin typeface="Cambria Math"/>
                          <a:cs typeface="Times New Roman" pitchFamily="18" charset="0"/>
                        </a:rPr>
                        <m:t> + </m:t>
                      </m:r>
                      <m:d>
                        <m:dPr>
                          <m:ctrlPr>
                            <a:rPr lang="en-US" sz="3200" b="1" i="1" dirty="0">
                              <a:solidFill>
                                <a:srgbClr val="FFC000"/>
                              </a:solidFill>
                              <a:latin typeface="Cambria Math" panose="02040503050406030204" pitchFamily="18" charset="0"/>
                              <a:cs typeface="Times New Roman" pitchFamily="18" charset="0"/>
                            </a:rPr>
                          </m:ctrlPr>
                        </m:dPr>
                        <m:e>
                          <m:r>
                            <a:rPr lang="en-US" sz="3200" b="1" i="1" dirty="0">
                              <a:solidFill>
                                <a:srgbClr val="FFC000"/>
                              </a:solidFill>
                              <a:latin typeface="Cambria Math"/>
                              <a:cs typeface="Times New Roman" pitchFamily="18" charset="0"/>
                            </a:rPr>
                            <m:t>𝒏</m:t>
                          </m:r>
                          <m:r>
                            <a:rPr lang="en-US" sz="3200" b="1" i="1" dirty="0">
                              <a:solidFill>
                                <a:srgbClr val="FFC000"/>
                              </a:solidFill>
                              <a:latin typeface="Cambria Math"/>
                              <a:cs typeface="Times New Roman" pitchFamily="18" charset="0"/>
                            </a:rPr>
                            <m:t> – </m:t>
                          </m:r>
                          <m:r>
                            <a:rPr lang="en-US" sz="3200" b="1" i="1" dirty="0">
                              <a:solidFill>
                                <a:srgbClr val="FFC000"/>
                              </a:solidFill>
                              <a:latin typeface="Cambria Math"/>
                              <a:cs typeface="Times New Roman" pitchFamily="18" charset="0"/>
                            </a:rPr>
                            <m:t>𝟏</m:t>
                          </m:r>
                        </m:e>
                      </m:d>
                      <m:r>
                        <a:rPr lang="en-US" sz="3200" b="1" i="1" dirty="0">
                          <a:solidFill>
                            <a:srgbClr val="FFC000"/>
                          </a:solidFill>
                          <a:latin typeface="Cambria Math"/>
                          <a:cs typeface="Times New Roman" pitchFamily="18" charset="0"/>
                        </a:rPr>
                        <m:t>𝒅</m:t>
                      </m:r>
                      <m:r>
                        <a:rPr lang="en-ZA" sz="3200" b="1" i="1" dirty="0">
                          <a:solidFill>
                            <a:srgbClr val="FFC000"/>
                          </a:solidFill>
                          <a:latin typeface="Cambria Math"/>
                          <a:cs typeface="Times New Roman" pitchFamily="18" charset="0"/>
                        </a:rPr>
                        <m:t>]</m:t>
                      </m:r>
                    </m:oMath>
                  </m:oMathPara>
                </a14:m>
                <a:endParaRPr lang="en-US" sz="3200" b="1" dirty="0">
                  <a:solidFill>
                    <a:srgbClr val="FFC000"/>
                  </a:solidFill>
                  <a:latin typeface="Times New Roman" pitchFamily="18" charset="0"/>
                  <a:cs typeface="Times New Roman" pitchFamily="18" charset="0"/>
                </a:endParaRPr>
              </a:p>
              <a:p>
                <a:pPr>
                  <a:buNone/>
                </a:pPr>
                <a14:m>
                  <m:oMathPara xmlns:m="http://schemas.openxmlformats.org/officeDocument/2006/math">
                    <m:oMathParaPr>
                      <m:jc m:val="left"/>
                    </m:oMathParaPr>
                    <m:oMath xmlns:m="http://schemas.openxmlformats.org/officeDocument/2006/math">
                      <m:r>
                        <a:rPr lang="en-US" sz="3200" b="1" i="1" dirty="0">
                          <a:solidFill>
                            <a:srgbClr val="FFC000"/>
                          </a:solidFill>
                          <a:latin typeface="Cambria Math"/>
                          <a:cs typeface="Times New Roman" pitchFamily="18" charset="0"/>
                        </a:rPr>
                        <m:t>𝑺</m:t>
                      </m:r>
                      <m:r>
                        <a:rPr lang="en-ZA" sz="3200" b="1" i="1" baseline="-25000" dirty="0">
                          <a:solidFill>
                            <a:srgbClr val="FFC000"/>
                          </a:solidFill>
                          <a:latin typeface="Cambria Math"/>
                          <a:cs typeface="Times New Roman" pitchFamily="18" charset="0"/>
                        </a:rPr>
                        <m:t>𝟐𝟏</m:t>
                      </m:r>
                      <m:r>
                        <a:rPr lang="en-US" sz="3200" b="1" i="1" baseline="-25000" dirty="0">
                          <a:solidFill>
                            <a:srgbClr val="FFC000"/>
                          </a:solidFill>
                          <a:latin typeface="Cambria Math"/>
                          <a:cs typeface="Times New Roman" pitchFamily="18" charset="0"/>
                        </a:rPr>
                        <m:t> </m:t>
                      </m:r>
                      <m:r>
                        <a:rPr lang="en-US" sz="3200" b="1" i="1" dirty="0">
                          <a:solidFill>
                            <a:srgbClr val="FFC000"/>
                          </a:solidFill>
                          <a:latin typeface="Cambria Math"/>
                          <a:cs typeface="Times New Roman" pitchFamily="18" charset="0"/>
                        </a:rPr>
                        <m:t>= </m:t>
                      </m:r>
                      <m:f>
                        <m:fPr>
                          <m:ctrlPr>
                            <a:rPr lang="en-US" sz="3200" b="1" i="1" dirty="0">
                              <a:solidFill>
                                <a:srgbClr val="FFC000"/>
                              </a:solidFill>
                              <a:latin typeface="Cambria Math" panose="02040503050406030204" pitchFamily="18" charset="0"/>
                              <a:cs typeface="Times New Roman" pitchFamily="18" charset="0"/>
                            </a:rPr>
                          </m:ctrlPr>
                        </m:fPr>
                        <m:num>
                          <m:r>
                            <a:rPr lang="en-ZA" sz="3200" b="1" i="1" dirty="0">
                              <a:solidFill>
                                <a:srgbClr val="FFC000"/>
                              </a:solidFill>
                              <a:latin typeface="Cambria Math"/>
                              <a:cs typeface="Times New Roman" pitchFamily="18" charset="0"/>
                            </a:rPr>
                            <m:t>𝟐𝟏</m:t>
                          </m:r>
                        </m:num>
                        <m:den>
                          <m:r>
                            <a:rPr lang="en-ZA" sz="3200" b="1" i="1" dirty="0">
                              <a:solidFill>
                                <a:srgbClr val="FFC000"/>
                              </a:solidFill>
                              <a:latin typeface="Cambria Math"/>
                              <a:cs typeface="Times New Roman" pitchFamily="18" charset="0"/>
                            </a:rPr>
                            <m:t>𝟐</m:t>
                          </m:r>
                        </m:den>
                      </m:f>
                      <m:r>
                        <a:rPr lang="en-ZA" sz="3200" b="1" i="1" dirty="0">
                          <a:solidFill>
                            <a:srgbClr val="FFC000"/>
                          </a:solidFill>
                          <a:latin typeface="Cambria Math"/>
                          <a:cs typeface="Times New Roman" pitchFamily="18" charset="0"/>
                        </a:rPr>
                        <m:t>[</m:t>
                      </m:r>
                      <m:r>
                        <a:rPr lang="en-ZA" sz="3200" b="1" i="1" dirty="0">
                          <a:solidFill>
                            <a:srgbClr val="FFC000"/>
                          </a:solidFill>
                          <a:latin typeface="Cambria Math"/>
                          <a:cs typeface="Times New Roman" pitchFamily="18" charset="0"/>
                        </a:rPr>
                        <m:t>𝟐</m:t>
                      </m:r>
                      <m:r>
                        <a:rPr lang="en-ZA" sz="3200" b="1" i="1" dirty="0">
                          <a:solidFill>
                            <a:srgbClr val="FFC000"/>
                          </a:solidFill>
                          <a:latin typeface="Cambria Math"/>
                          <a:cs typeface="Times New Roman" pitchFamily="18" charset="0"/>
                        </a:rPr>
                        <m:t>(</m:t>
                      </m:r>
                      <m:r>
                        <a:rPr lang="en-ZA" sz="3200" b="1" i="1" dirty="0">
                          <a:solidFill>
                            <a:srgbClr val="FFC000"/>
                          </a:solidFill>
                          <a:latin typeface="Cambria Math"/>
                          <a:cs typeface="Times New Roman" pitchFamily="18" charset="0"/>
                        </a:rPr>
                        <m:t>𝟏𝟎𝟎</m:t>
                      </m:r>
                      <m:r>
                        <a:rPr lang="en-ZA" sz="3200" b="1" i="1" dirty="0">
                          <a:solidFill>
                            <a:srgbClr val="FFC000"/>
                          </a:solidFill>
                          <a:latin typeface="Cambria Math"/>
                          <a:cs typeface="Times New Roman" pitchFamily="18" charset="0"/>
                        </a:rPr>
                        <m:t>) + </m:t>
                      </m:r>
                      <m:d>
                        <m:dPr>
                          <m:ctrlPr>
                            <a:rPr lang="en-US" sz="3200" b="1" i="1" dirty="0">
                              <a:solidFill>
                                <a:srgbClr val="FFC000"/>
                              </a:solidFill>
                              <a:latin typeface="Cambria Math" panose="02040503050406030204" pitchFamily="18" charset="0"/>
                              <a:cs typeface="Times New Roman" pitchFamily="18" charset="0"/>
                            </a:rPr>
                          </m:ctrlPr>
                        </m:dPr>
                        <m:e>
                          <m:r>
                            <a:rPr lang="en-ZA" sz="3200" b="1" i="1" dirty="0">
                              <a:solidFill>
                                <a:srgbClr val="FFC000"/>
                              </a:solidFill>
                              <a:latin typeface="Cambria Math"/>
                              <a:cs typeface="Times New Roman" pitchFamily="18" charset="0"/>
                            </a:rPr>
                            <m:t>𝟐𝟏</m:t>
                          </m:r>
                          <m:r>
                            <a:rPr lang="en-US" sz="3200" b="1" i="1" dirty="0">
                              <a:solidFill>
                                <a:srgbClr val="FFC000"/>
                              </a:solidFill>
                              <a:latin typeface="Cambria Math"/>
                              <a:cs typeface="Times New Roman" pitchFamily="18" charset="0"/>
                            </a:rPr>
                            <m:t> – </m:t>
                          </m:r>
                          <m:r>
                            <a:rPr lang="en-US" sz="3200" b="1" i="1" dirty="0">
                              <a:solidFill>
                                <a:srgbClr val="FFC000"/>
                              </a:solidFill>
                              <a:latin typeface="Cambria Math"/>
                              <a:cs typeface="Times New Roman" pitchFamily="18" charset="0"/>
                            </a:rPr>
                            <m:t>𝟏</m:t>
                          </m:r>
                        </m:e>
                      </m:d>
                      <m:r>
                        <a:rPr lang="en-ZA" sz="3200" b="1" i="1" dirty="0">
                          <a:solidFill>
                            <a:srgbClr val="FFC000"/>
                          </a:solidFill>
                          <a:latin typeface="Cambria Math"/>
                          <a:cs typeface="Times New Roman" pitchFamily="18" charset="0"/>
                        </a:rPr>
                        <m:t>(</m:t>
                      </m:r>
                      <m:r>
                        <a:rPr lang="en-ZA" sz="3200" b="1" i="1" dirty="0">
                          <a:solidFill>
                            <a:srgbClr val="FFC000"/>
                          </a:solidFill>
                          <a:latin typeface="Cambria Math"/>
                          <a:cs typeface="Times New Roman" pitchFamily="18" charset="0"/>
                        </a:rPr>
                        <m:t>𝟓𝟎</m:t>
                      </m:r>
                      <m:r>
                        <a:rPr lang="en-ZA" sz="3200" b="1" i="1" dirty="0">
                          <a:solidFill>
                            <a:srgbClr val="FFC000"/>
                          </a:solidFill>
                          <a:latin typeface="Cambria Math"/>
                          <a:cs typeface="Times New Roman" pitchFamily="18" charset="0"/>
                        </a:rPr>
                        <m:t>)]</m:t>
                      </m:r>
                    </m:oMath>
                  </m:oMathPara>
                </a14:m>
                <a:endParaRPr lang="en-US" sz="3200" b="1" dirty="0">
                  <a:solidFill>
                    <a:srgbClr val="FFC000"/>
                  </a:solidFill>
                  <a:latin typeface="Times New Roman" pitchFamily="18" charset="0"/>
                  <a:cs typeface="Times New Roman" pitchFamily="18" charset="0"/>
                </a:endParaRPr>
              </a:p>
              <a:p>
                <a:pPr>
                  <a:buNone/>
                </a:pPr>
                <a14:m>
                  <m:oMath xmlns:m="http://schemas.openxmlformats.org/officeDocument/2006/math">
                    <m:r>
                      <a:rPr lang="en-ZA" sz="3200" b="1" i="1" dirty="0">
                        <a:solidFill>
                          <a:srgbClr val="FFC000"/>
                        </a:solidFill>
                        <a:latin typeface="Cambria Math"/>
                        <a:cs typeface="Times New Roman" pitchFamily="18" charset="0"/>
                      </a:rPr>
                      <m:t>          </m:t>
                    </m:r>
                    <m:r>
                      <a:rPr lang="en-US" sz="3200" b="1" i="1" baseline="-25000" dirty="0">
                        <a:solidFill>
                          <a:srgbClr val="FFC000"/>
                        </a:solidFill>
                        <a:latin typeface="Cambria Math"/>
                        <a:cs typeface="Times New Roman" pitchFamily="18" charset="0"/>
                      </a:rPr>
                      <m:t> </m:t>
                    </m:r>
                    <m:r>
                      <a:rPr lang="en-US" sz="3200" b="1" i="1" dirty="0">
                        <a:solidFill>
                          <a:srgbClr val="FFC000"/>
                        </a:solidFill>
                        <a:latin typeface="Cambria Math"/>
                        <a:cs typeface="Times New Roman" pitchFamily="18" charset="0"/>
                      </a:rPr>
                      <m:t>=</m:t>
                    </m:r>
                    <m:r>
                      <a:rPr lang="en-ZA" sz="3200" b="1" i="1" dirty="0">
                        <a:solidFill>
                          <a:srgbClr val="FFC000"/>
                        </a:solidFill>
                        <a:latin typeface="Cambria Math"/>
                        <a:cs typeface="Times New Roman" pitchFamily="18" charset="0"/>
                      </a:rPr>
                      <m:t>𝑹</m:t>
                    </m:r>
                    <m:r>
                      <a:rPr lang="en-ZA" sz="3200" b="1" i="1" dirty="0">
                        <a:solidFill>
                          <a:srgbClr val="FFC000"/>
                        </a:solidFill>
                        <a:latin typeface="Cambria Math"/>
                        <a:cs typeface="Times New Roman" pitchFamily="18" charset="0"/>
                      </a:rPr>
                      <m:t>𝟏𝟐</m:t>
                    </m:r>
                    <m:r>
                      <a:rPr lang="en-ZA" sz="3200" b="1" i="1" dirty="0">
                        <a:solidFill>
                          <a:srgbClr val="FFC000"/>
                        </a:solidFill>
                        <a:latin typeface="Cambria Math"/>
                        <a:cs typeface="Times New Roman" pitchFamily="18" charset="0"/>
                      </a:rPr>
                      <m:t> </m:t>
                    </m:r>
                    <m:r>
                      <a:rPr lang="en-ZA" sz="3200" b="1" i="1" dirty="0">
                        <a:solidFill>
                          <a:srgbClr val="FFC000"/>
                        </a:solidFill>
                        <a:latin typeface="Cambria Math"/>
                        <a:cs typeface="Times New Roman" pitchFamily="18" charset="0"/>
                      </a:rPr>
                      <m:t>𝟔𝟎𝟎</m:t>
                    </m:r>
                  </m:oMath>
                </a14:m>
                <a:r>
                  <a:rPr lang="en-US" sz="3200" b="1" dirty="0">
                    <a:solidFill>
                      <a:srgbClr val="FFC000"/>
                    </a:solidFill>
                    <a:latin typeface="Times New Roman" pitchFamily="18" charset="0"/>
                    <a:cs typeface="Times New Roman" pitchFamily="18" charset="0"/>
                  </a:rPr>
                  <a:t>   </a:t>
                </a:r>
              </a:p>
              <a:p>
                <a:pPr>
                  <a:lnSpc>
                    <a:spcPct val="90000"/>
                  </a:lnSpc>
                  <a:buFont typeface="Arial" pitchFamily="34" charset="0"/>
                  <a:buNone/>
                </a:pPr>
                <a:r>
                  <a:rPr lang="en-US" sz="3200" b="1" dirty="0">
                    <a:solidFill>
                      <a:srgbClr val="FFC000"/>
                    </a:solidFill>
                    <a:latin typeface="Times New Roman" pitchFamily="18" charset="0"/>
                    <a:cs typeface="Times New Roman" pitchFamily="18" charset="0"/>
                  </a:rPr>
                  <a:t>  			</a:t>
                </a:r>
              </a:p>
            </p:txBody>
          </p:sp>
        </mc:Choice>
        <mc:Fallback xmlns="">
          <p:sp>
            <p:nvSpPr>
              <p:cNvPr id="4" name="Rectangle 3"/>
              <p:cNvSpPr txBox="1">
                <a:spLocks noRot="1" noChangeAspect="1" noMove="1" noResize="1" noEditPoints="1" noAdjustHandles="1" noChangeArrowheads="1" noChangeShapeType="1" noTextEdit="1"/>
              </p:cNvSpPr>
              <p:nvPr/>
            </p:nvSpPr>
            <p:spPr>
              <a:xfrm>
                <a:off x="1847528" y="260648"/>
                <a:ext cx="8640960" cy="6336704"/>
              </a:xfrm>
              <a:prstGeom prst="rect">
                <a:avLst/>
              </a:prstGeom>
              <a:blipFill>
                <a:blip r:embed="rId2"/>
                <a:stretch>
                  <a:fillRect l="-2045" t="-2117" r="-1410" b="-481"/>
                </a:stretch>
              </a:blipFill>
            </p:spPr>
            <p:txBody>
              <a:bodyPr/>
              <a:lstStyle/>
              <a:p>
                <a:r>
                  <a:rPr lang="en-ZA">
                    <a:noFill/>
                  </a:rPr>
                  <a:t> </a:t>
                </a:r>
              </a:p>
            </p:txBody>
          </p:sp>
        </mc:Fallback>
      </mc:AlternateContent>
    </p:spTree>
    <p:extLst>
      <p:ext uri="{BB962C8B-B14F-4D97-AF65-F5344CB8AC3E}">
        <p14:creationId xmlns:p14="http://schemas.microsoft.com/office/powerpoint/2010/main" val="38905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2000"/>
                                        <p:tgtEl>
                                          <p:spTgt spid="4">
                                            <p:txEl>
                                              <p:pRg st="3" end="3"/>
                                            </p:txEl>
                                          </p:spTgt>
                                        </p:tgtEl>
                                      </p:cBhvr>
                                    </p:animEffect>
                                    <p:anim calcmode="lin" valueType="num">
                                      <p:cBhvr>
                                        <p:cTn id="18" dur="2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19" dur="2000" fill="hold"/>
                                        <p:tgtEl>
                                          <p:spTgt spid="4">
                                            <p:txEl>
                                              <p:pRg st="3" end="3"/>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anim calcmode="lin" valueType="num">
                                      <p:cBhvr>
                                        <p:cTn id="23" dur="2000" fill="hold"/>
                                        <p:tgtEl>
                                          <p:spTgt spid="4">
                                            <p:txEl>
                                              <p:pRg st="4" end="4"/>
                                            </p:txEl>
                                          </p:spTgt>
                                        </p:tgtEl>
                                        <p:attrNameLst>
                                          <p:attrName>ppt_w</p:attrName>
                                        </p:attrNameLst>
                                      </p:cBhvr>
                                      <p:tavLst>
                                        <p:tav tm="0" fmla="#ppt_w*sin(2.5*pi*$)">
                                          <p:val>
                                            <p:fltVal val="0"/>
                                          </p:val>
                                        </p:tav>
                                        <p:tav tm="100000">
                                          <p:val>
                                            <p:fltVal val="1"/>
                                          </p:val>
                                        </p:tav>
                                      </p:tavLst>
                                    </p:anim>
                                    <p:anim calcmode="lin" valueType="num">
                                      <p:cBhvr>
                                        <p:cTn id="24" dur="20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wheel(1)">
                                      <p:cBhvr>
                                        <p:cTn id="29" dur="2000"/>
                                        <p:tgtEl>
                                          <p:spTgt spid="4">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2000"/>
                                        <p:tgtEl>
                                          <p:spTgt spid="4">
                                            <p:txEl>
                                              <p:pRg st="7" end="7"/>
                                            </p:txEl>
                                          </p:spTgt>
                                        </p:tgtEl>
                                      </p:cBhvr>
                                    </p:animEffect>
                                    <p:anim calcmode="lin" valueType="num">
                                      <p:cBhvr>
                                        <p:cTn id="35" dur="2000" fill="hold"/>
                                        <p:tgtEl>
                                          <p:spTgt spid="4">
                                            <p:txEl>
                                              <p:pRg st="7" end="7"/>
                                            </p:txEl>
                                          </p:spTgt>
                                        </p:tgtEl>
                                        <p:attrNameLst>
                                          <p:attrName>ppt_w</p:attrName>
                                        </p:attrNameLst>
                                      </p:cBhvr>
                                      <p:tavLst>
                                        <p:tav tm="0" fmla="#ppt_w*sin(2.5*pi*$)">
                                          <p:val>
                                            <p:fltVal val="0"/>
                                          </p:val>
                                        </p:tav>
                                        <p:tav tm="100000">
                                          <p:val>
                                            <p:fltVal val="1"/>
                                          </p:val>
                                        </p:tav>
                                      </p:tavLst>
                                    </p:anim>
                                    <p:anim calcmode="lin" valueType="num">
                                      <p:cBhvr>
                                        <p:cTn id="36" dur="2000" fill="hold"/>
                                        <p:tgtEl>
                                          <p:spTgt spid="4">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wheel(1)">
                                      <p:cBhvr>
                                        <p:cTn id="41" dur="2000"/>
                                        <p:tgtEl>
                                          <p:spTgt spid="4">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 calcmode="lin" valueType="num">
                                      <p:cBhvr additive="base">
                                        <p:cTn id="46"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txBox="1">
                <a:spLocks noChangeArrowheads="1"/>
              </p:cNvSpPr>
              <p:nvPr/>
            </p:nvSpPr>
            <p:spPr>
              <a:xfrm>
                <a:off x="1847528" y="260648"/>
                <a:ext cx="8640960" cy="6336704"/>
              </a:xfrm>
              <a:prstGeom prst="rect">
                <a:avLst/>
              </a:prstGeom>
            </p:spPr>
            <p:txBody>
              <a:bodyPr vert="horz" lIns="7200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82296" indent="0">
                  <a:lnSpc>
                    <a:spcPct val="90000"/>
                  </a:lnSpc>
                  <a:buNone/>
                </a:pPr>
                <a:r>
                  <a:rPr lang="en-US" sz="3200" b="1" u="sng" dirty="0">
                    <a:solidFill>
                      <a:srgbClr val="FFFF00"/>
                    </a:solidFill>
                    <a:latin typeface="Times New Roman" pitchFamily="18" charset="0"/>
                    <a:cs typeface="Times New Roman" pitchFamily="18" charset="0"/>
                  </a:rPr>
                  <a:t>Example 2:</a:t>
                </a:r>
              </a:p>
              <a:p>
                <a:pPr marL="0">
                  <a:lnSpc>
                    <a:spcPct val="90000"/>
                  </a:lnSpc>
                  <a:buNone/>
                </a:pPr>
                <a:r>
                  <a:rPr lang="en-US" sz="3200" b="1" dirty="0">
                    <a:solidFill>
                      <a:srgbClr val="FFFF00"/>
                    </a:solidFill>
                    <a:latin typeface="Times New Roman" pitchFamily="18" charset="0"/>
                    <a:cs typeface="Times New Roman" pitchFamily="18" charset="0"/>
                  </a:rPr>
                  <a:t>Determine the first term of an arithmetic progression if the sum of forty terms is 1660 and the last term is 77.  </a:t>
                </a:r>
              </a:p>
              <a:p>
                <a:pPr>
                  <a:lnSpc>
                    <a:spcPct val="90000"/>
                  </a:lnSpc>
                  <a:buFontTx/>
                  <a:buNone/>
                </a:pPr>
                <a:endParaRPr lang="en-US" sz="1600" b="1" dirty="0">
                  <a:latin typeface="Times New Roman" pitchFamily="18" charset="0"/>
                  <a:cs typeface="Times New Roman" pitchFamily="18" charset="0"/>
                </a:endParaRPr>
              </a:p>
              <a:p>
                <a:pPr>
                  <a:lnSpc>
                    <a:spcPct val="90000"/>
                  </a:lnSpc>
                  <a:buFontTx/>
                  <a:buNone/>
                </a:pPr>
                <a:r>
                  <a:rPr lang="en-US" sz="3200" b="1" dirty="0">
                    <a:solidFill>
                      <a:schemeClr val="tx1"/>
                    </a:solidFill>
                    <a:latin typeface="Times New Roman" pitchFamily="18" charset="0"/>
                    <a:cs typeface="Times New Roman" pitchFamily="18" charset="0"/>
                  </a:rPr>
                  <a:t>  i.e. a = ?;    n = 40;    l = 77   and    S</a:t>
                </a:r>
                <a:r>
                  <a:rPr lang="en-US" sz="3200" b="1" baseline="-25000" dirty="0">
                    <a:solidFill>
                      <a:schemeClr val="tx1"/>
                    </a:solidFill>
                    <a:latin typeface="Times New Roman" pitchFamily="18" charset="0"/>
                    <a:cs typeface="Times New Roman" pitchFamily="18" charset="0"/>
                  </a:rPr>
                  <a:t>40</a:t>
                </a:r>
                <a:r>
                  <a:rPr lang="en-US" sz="3200" b="1" dirty="0">
                    <a:solidFill>
                      <a:schemeClr val="tx1"/>
                    </a:solidFill>
                    <a:latin typeface="Times New Roman" pitchFamily="18" charset="0"/>
                    <a:cs typeface="Times New Roman" pitchFamily="18" charset="0"/>
                  </a:rPr>
                  <a:t> = 1660</a:t>
                </a:r>
              </a:p>
              <a:p>
                <a:pPr>
                  <a:lnSpc>
                    <a:spcPct val="90000"/>
                  </a:lnSpc>
                  <a:buFontTx/>
                  <a:buNone/>
                </a:pPr>
                <a:endParaRPr lang="en-US" sz="800" b="1" dirty="0">
                  <a:solidFill>
                    <a:schemeClr val="tx1"/>
                  </a:solidFill>
                  <a:latin typeface="Times New Roman" pitchFamily="18" charset="0"/>
                  <a:cs typeface="Times New Roman" pitchFamily="18" charset="0"/>
                </a:endParaRPr>
              </a:p>
              <a:p>
                <a:pPr>
                  <a:lnSpc>
                    <a:spcPct val="90000"/>
                  </a:lnSpc>
                  <a:buFontTx/>
                  <a:buNone/>
                </a:pPr>
                <a:endParaRPr lang="en-US" sz="800" b="1" dirty="0">
                  <a:solidFill>
                    <a:schemeClr val="tx1"/>
                  </a:solidFill>
                  <a:latin typeface="Times New Roman" pitchFamily="18" charset="0"/>
                  <a:cs typeface="Times New Roman" pitchFamily="18" charset="0"/>
                </a:endParaRPr>
              </a:p>
              <a:p>
                <a:pPr>
                  <a:buNone/>
                </a:pPr>
                <a14:m>
                  <m:oMathPara xmlns:m="http://schemas.openxmlformats.org/officeDocument/2006/math">
                    <m:oMathParaPr>
                      <m:jc m:val="left"/>
                    </m:oMathParaPr>
                    <m:oMath xmlns:m="http://schemas.openxmlformats.org/officeDocument/2006/math">
                      <m:r>
                        <a:rPr lang="en-US" sz="3200" b="1" i="1" dirty="0">
                          <a:solidFill>
                            <a:srgbClr val="FFC000"/>
                          </a:solidFill>
                          <a:latin typeface="Cambria Math"/>
                          <a:cs typeface="Times New Roman" pitchFamily="18" charset="0"/>
                        </a:rPr>
                        <m:t>𝑺</m:t>
                      </m:r>
                      <m:r>
                        <a:rPr lang="en-US" sz="3200" b="1" i="1" baseline="-25000" dirty="0" err="1">
                          <a:solidFill>
                            <a:srgbClr val="FFC000"/>
                          </a:solidFill>
                          <a:latin typeface="Cambria Math"/>
                          <a:cs typeface="Times New Roman" pitchFamily="18" charset="0"/>
                        </a:rPr>
                        <m:t>𝒏</m:t>
                      </m:r>
                      <m:r>
                        <a:rPr lang="en-US" sz="3200" b="1" i="1" baseline="-25000" dirty="0">
                          <a:solidFill>
                            <a:srgbClr val="FFC000"/>
                          </a:solidFill>
                          <a:latin typeface="Cambria Math"/>
                          <a:cs typeface="Times New Roman" pitchFamily="18" charset="0"/>
                        </a:rPr>
                        <m:t> </m:t>
                      </m:r>
                      <m:r>
                        <a:rPr lang="en-US" sz="3200" b="1" i="1" dirty="0">
                          <a:solidFill>
                            <a:srgbClr val="FFC000"/>
                          </a:solidFill>
                          <a:latin typeface="Cambria Math"/>
                          <a:cs typeface="Times New Roman" pitchFamily="18" charset="0"/>
                        </a:rPr>
                        <m:t>= </m:t>
                      </m:r>
                      <m:f>
                        <m:fPr>
                          <m:ctrlPr>
                            <a:rPr lang="en-US" sz="3200" b="1" i="1" dirty="0">
                              <a:solidFill>
                                <a:srgbClr val="FFC000"/>
                              </a:solidFill>
                              <a:latin typeface="Cambria Math" panose="02040503050406030204" pitchFamily="18" charset="0"/>
                              <a:cs typeface="Times New Roman" pitchFamily="18" charset="0"/>
                            </a:rPr>
                          </m:ctrlPr>
                        </m:fPr>
                        <m:num>
                          <m:r>
                            <a:rPr lang="en-ZA" sz="3200" b="1" i="1" dirty="0">
                              <a:solidFill>
                                <a:srgbClr val="FFC000"/>
                              </a:solidFill>
                              <a:latin typeface="Cambria Math"/>
                              <a:cs typeface="Times New Roman" pitchFamily="18" charset="0"/>
                            </a:rPr>
                            <m:t>𝒏</m:t>
                          </m:r>
                        </m:num>
                        <m:den>
                          <m:r>
                            <a:rPr lang="en-ZA" sz="3200" b="1" i="1" dirty="0">
                              <a:solidFill>
                                <a:srgbClr val="FFC000"/>
                              </a:solidFill>
                              <a:latin typeface="Cambria Math"/>
                              <a:cs typeface="Times New Roman" pitchFamily="18" charset="0"/>
                            </a:rPr>
                            <m:t>𝟐</m:t>
                          </m:r>
                        </m:den>
                      </m:f>
                      <m:r>
                        <a:rPr lang="en-ZA" sz="3200" b="1" i="1" dirty="0">
                          <a:solidFill>
                            <a:srgbClr val="FFC000"/>
                          </a:solidFill>
                          <a:latin typeface="Cambria Math"/>
                          <a:cs typeface="Times New Roman" pitchFamily="18" charset="0"/>
                        </a:rPr>
                        <m:t>[</m:t>
                      </m:r>
                      <m:r>
                        <a:rPr lang="en-ZA" sz="3200" b="1" i="1" dirty="0">
                          <a:solidFill>
                            <a:srgbClr val="FFC000"/>
                          </a:solidFill>
                          <a:latin typeface="Cambria Math"/>
                          <a:cs typeface="Times New Roman" pitchFamily="18" charset="0"/>
                        </a:rPr>
                        <m:t>𝒂</m:t>
                      </m:r>
                      <m:r>
                        <a:rPr lang="en-ZA" sz="3200" b="1" i="1" dirty="0">
                          <a:solidFill>
                            <a:srgbClr val="FFC000"/>
                          </a:solidFill>
                          <a:latin typeface="Cambria Math"/>
                          <a:cs typeface="Times New Roman" pitchFamily="18" charset="0"/>
                        </a:rPr>
                        <m:t>+</m:t>
                      </m:r>
                      <m:r>
                        <a:rPr lang="en-ZA" sz="3200" b="1" i="1" dirty="0">
                          <a:solidFill>
                            <a:srgbClr val="FFC000"/>
                          </a:solidFill>
                          <a:latin typeface="Cambria Math"/>
                          <a:cs typeface="Times New Roman" pitchFamily="18" charset="0"/>
                        </a:rPr>
                        <m:t>𝒍</m:t>
                      </m:r>
                      <m:r>
                        <a:rPr lang="en-ZA" sz="3200" b="1" i="1" dirty="0">
                          <a:solidFill>
                            <a:srgbClr val="FFC000"/>
                          </a:solidFill>
                          <a:latin typeface="Cambria Math"/>
                          <a:cs typeface="Times New Roman" pitchFamily="18" charset="0"/>
                        </a:rPr>
                        <m:t>]</m:t>
                      </m:r>
                    </m:oMath>
                  </m:oMathPara>
                </a14:m>
                <a:endParaRPr lang="en-US" sz="3200" b="1" dirty="0">
                  <a:solidFill>
                    <a:srgbClr val="FFC000"/>
                  </a:solidFill>
                  <a:latin typeface="Times New Roman" pitchFamily="18" charset="0"/>
                  <a:cs typeface="Times New Roman" pitchFamily="18" charset="0"/>
                </a:endParaRPr>
              </a:p>
              <a:p>
                <a:pPr>
                  <a:buNone/>
                </a:pPr>
                <a14:m>
                  <m:oMathPara xmlns:m="http://schemas.openxmlformats.org/officeDocument/2006/math">
                    <m:oMathParaPr>
                      <m:jc m:val="left"/>
                    </m:oMathParaPr>
                    <m:oMath xmlns:m="http://schemas.openxmlformats.org/officeDocument/2006/math">
                      <m:r>
                        <a:rPr lang="en-ZA" sz="3200" b="1" i="1" dirty="0">
                          <a:solidFill>
                            <a:srgbClr val="FFC000"/>
                          </a:solidFill>
                          <a:latin typeface="Cambria Math"/>
                          <a:cs typeface="Times New Roman" pitchFamily="18" charset="0"/>
                        </a:rPr>
                        <m:t>𝟏𝟔𝟔𝟎</m:t>
                      </m:r>
                      <m:r>
                        <a:rPr lang="en-US" sz="3200" b="1" i="1" dirty="0">
                          <a:solidFill>
                            <a:srgbClr val="FFC000"/>
                          </a:solidFill>
                          <a:latin typeface="Cambria Math"/>
                          <a:cs typeface="Times New Roman" pitchFamily="18" charset="0"/>
                        </a:rPr>
                        <m:t>= </m:t>
                      </m:r>
                      <m:f>
                        <m:fPr>
                          <m:ctrlPr>
                            <a:rPr lang="en-US" sz="3200" b="1" i="1" dirty="0">
                              <a:solidFill>
                                <a:srgbClr val="FFC000"/>
                              </a:solidFill>
                              <a:latin typeface="Cambria Math" panose="02040503050406030204" pitchFamily="18" charset="0"/>
                              <a:cs typeface="Times New Roman" pitchFamily="18" charset="0"/>
                            </a:rPr>
                          </m:ctrlPr>
                        </m:fPr>
                        <m:num>
                          <m:r>
                            <a:rPr lang="en-ZA" sz="3200" b="1" i="1" dirty="0">
                              <a:solidFill>
                                <a:srgbClr val="FFC000"/>
                              </a:solidFill>
                              <a:latin typeface="Cambria Math"/>
                              <a:cs typeface="Times New Roman" pitchFamily="18" charset="0"/>
                            </a:rPr>
                            <m:t>𝟒𝟎</m:t>
                          </m:r>
                        </m:num>
                        <m:den>
                          <m:r>
                            <a:rPr lang="en-ZA" sz="3200" b="1" i="1" dirty="0">
                              <a:solidFill>
                                <a:srgbClr val="FFC000"/>
                              </a:solidFill>
                              <a:latin typeface="Cambria Math"/>
                              <a:cs typeface="Times New Roman" pitchFamily="18" charset="0"/>
                            </a:rPr>
                            <m:t>𝟐</m:t>
                          </m:r>
                        </m:den>
                      </m:f>
                      <m:r>
                        <a:rPr lang="en-ZA" sz="3200" b="1" i="1" dirty="0">
                          <a:solidFill>
                            <a:srgbClr val="FFC000"/>
                          </a:solidFill>
                          <a:latin typeface="Cambria Math"/>
                          <a:cs typeface="Times New Roman" pitchFamily="18" charset="0"/>
                        </a:rPr>
                        <m:t>[</m:t>
                      </m:r>
                      <m:r>
                        <a:rPr lang="en-ZA" sz="3200" b="1" i="1" dirty="0">
                          <a:solidFill>
                            <a:srgbClr val="FFC000"/>
                          </a:solidFill>
                          <a:latin typeface="Cambria Math"/>
                          <a:cs typeface="Times New Roman" pitchFamily="18" charset="0"/>
                        </a:rPr>
                        <m:t>𝒂</m:t>
                      </m:r>
                      <m:r>
                        <a:rPr lang="en-ZA" sz="3200" b="1" i="1" dirty="0">
                          <a:solidFill>
                            <a:srgbClr val="FFC000"/>
                          </a:solidFill>
                          <a:latin typeface="Cambria Math"/>
                          <a:cs typeface="Times New Roman" pitchFamily="18" charset="0"/>
                        </a:rPr>
                        <m:t>+</m:t>
                      </m:r>
                      <m:r>
                        <a:rPr lang="en-ZA" sz="3200" b="1" i="1" dirty="0">
                          <a:solidFill>
                            <a:srgbClr val="FFC000"/>
                          </a:solidFill>
                          <a:latin typeface="Cambria Math"/>
                          <a:cs typeface="Times New Roman" pitchFamily="18" charset="0"/>
                        </a:rPr>
                        <m:t>𝟕𝟕</m:t>
                      </m:r>
                      <m:r>
                        <a:rPr lang="en-ZA" sz="3200" b="1" i="1" dirty="0">
                          <a:solidFill>
                            <a:srgbClr val="FFC000"/>
                          </a:solidFill>
                          <a:latin typeface="Cambria Math"/>
                          <a:cs typeface="Times New Roman" pitchFamily="18" charset="0"/>
                        </a:rPr>
                        <m:t>]</m:t>
                      </m:r>
                    </m:oMath>
                  </m:oMathPara>
                </a14:m>
                <a:endParaRPr lang="en-US" sz="3200" b="1" dirty="0">
                  <a:solidFill>
                    <a:srgbClr val="FFC000"/>
                  </a:solidFill>
                  <a:latin typeface="Times New Roman" pitchFamily="18" charset="0"/>
                  <a:cs typeface="Times New Roman" pitchFamily="18" charset="0"/>
                </a:endParaRPr>
              </a:p>
              <a:p>
                <a:pPr>
                  <a:buNone/>
                </a:pPr>
                <a14:m>
                  <m:oMathPara xmlns:m="http://schemas.openxmlformats.org/officeDocument/2006/math">
                    <m:oMathParaPr>
                      <m:jc m:val="left"/>
                    </m:oMathParaPr>
                    <m:oMath xmlns:m="http://schemas.openxmlformats.org/officeDocument/2006/math">
                      <m:r>
                        <a:rPr lang="en-ZA" sz="3200" b="1" i="1" dirty="0">
                          <a:solidFill>
                            <a:srgbClr val="FFC000"/>
                          </a:solidFill>
                          <a:latin typeface="Cambria Math"/>
                          <a:cs typeface="Times New Roman" pitchFamily="18" charset="0"/>
                        </a:rPr>
                        <m:t>𝟏𝟔𝟔𝟎</m:t>
                      </m:r>
                      <m:r>
                        <a:rPr lang="en-US" sz="3200" b="1" i="1" dirty="0">
                          <a:solidFill>
                            <a:srgbClr val="FFC000"/>
                          </a:solidFill>
                          <a:latin typeface="Cambria Math"/>
                          <a:cs typeface="Times New Roman" pitchFamily="18" charset="0"/>
                        </a:rPr>
                        <m:t>=</m:t>
                      </m:r>
                      <m:r>
                        <a:rPr lang="en-ZA" sz="3200" b="1" i="1" dirty="0">
                          <a:solidFill>
                            <a:srgbClr val="FFC000"/>
                          </a:solidFill>
                          <a:latin typeface="Cambria Math"/>
                          <a:cs typeface="Times New Roman" pitchFamily="18" charset="0"/>
                        </a:rPr>
                        <m:t>𝟐𝟎</m:t>
                      </m:r>
                      <m:r>
                        <a:rPr lang="en-ZA" sz="3200" b="1" i="1" dirty="0">
                          <a:solidFill>
                            <a:srgbClr val="FFC000"/>
                          </a:solidFill>
                          <a:latin typeface="Cambria Math"/>
                          <a:cs typeface="Times New Roman" pitchFamily="18" charset="0"/>
                        </a:rPr>
                        <m:t>𝒂</m:t>
                      </m:r>
                      <m:r>
                        <a:rPr lang="en-ZA" sz="3200" b="1" i="1" dirty="0">
                          <a:solidFill>
                            <a:srgbClr val="FFC000"/>
                          </a:solidFill>
                          <a:latin typeface="Cambria Math"/>
                          <a:cs typeface="Times New Roman" pitchFamily="18" charset="0"/>
                        </a:rPr>
                        <m:t>+</m:t>
                      </m:r>
                      <m:r>
                        <a:rPr lang="en-ZA" sz="3200" b="1" i="1" dirty="0">
                          <a:solidFill>
                            <a:srgbClr val="FFC000"/>
                          </a:solidFill>
                          <a:latin typeface="Cambria Math"/>
                          <a:cs typeface="Times New Roman" pitchFamily="18" charset="0"/>
                        </a:rPr>
                        <m:t>𝟏𝟓𝟒𝟎</m:t>
                      </m:r>
                    </m:oMath>
                  </m:oMathPara>
                </a14:m>
                <a:endParaRPr lang="en-US" sz="3200" b="1" dirty="0">
                  <a:solidFill>
                    <a:srgbClr val="FFC000"/>
                  </a:solidFill>
                  <a:latin typeface="Times New Roman" pitchFamily="18" charset="0"/>
                  <a:cs typeface="Times New Roman" pitchFamily="18" charset="0"/>
                </a:endParaRPr>
              </a:p>
              <a:p>
                <a:pPr>
                  <a:buNone/>
                </a:pPr>
                <a14:m>
                  <m:oMathPara xmlns:m="http://schemas.openxmlformats.org/officeDocument/2006/math">
                    <m:oMathParaPr>
                      <m:jc m:val="left"/>
                    </m:oMathParaPr>
                    <m:oMath xmlns:m="http://schemas.openxmlformats.org/officeDocument/2006/math">
                      <m:r>
                        <a:rPr lang="en-ZA" sz="3200" b="1" i="1" dirty="0">
                          <a:solidFill>
                            <a:srgbClr val="FFC000"/>
                          </a:solidFill>
                          <a:latin typeface="Cambria Math"/>
                          <a:cs typeface="Times New Roman" pitchFamily="18" charset="0"/>
                        </a:rPr>
                        <m:t>  </m:t>
                      </m:r>
                      <m:r>
                        <a:rPr lang="en-ZA" sz="3200" b="1" i="1" dirty="0">
                          <a:solidFill>
                            <a:srgbClr val="FFC000"/>
                          </a:solidFill>
                          <a:latin typeface="Cambria Math"/>
                          <a:cs typeface="Times New Roman" pitchFamily="18" charset="0"/>
                        </a:rPr>
                        <m:t>𝟐𝟎</m:t>
                      </m:r>
                      <m:r>
                        <a:rPr lang="en-ZA" sz="3200" b="1" i="1" dirty="0">
                          <a:solidFill>
                            <a:srgbClr val="FFC000"/>
                          </a:solidFill>
                          <a:latin typeface="Cambria Math"/>
                          <a:cs typeface="Times New Roman" pitchFamily="18" charset="0"/>
                        </a:rPr>
                        <m:t>𝒂</m:t>
                      </m:r>
                      <m:r>
                        <a:rPr lang="en-ZA" sz="3200" b="1" i="1" dirty="0">
                          <a:solidFill>
                            <a:srgbClr val="FFC000"/>
                          </a:solidFill>
                          <a:latin typeface="Cambria Math"/>
                          <a:cs typeface="Times New Roman" pitchFamily="18" charset="0"/>
                        </a:rPr>
                        <m:t> =</m:t>
                      </m:r>
                      <m:r>
                        <a:rPr lang="en-ZA" sz="3200" b="1" i="1" dirty="0">
                          <a:solidFill>
                            <a:srgbClr val="FFC000"/>
                          </a:solidFill>
                          <a:latin typeface="Cambria Math"/>
                          <a:cs typeface="Times New Roman" pitchFamily="18" charset="0"/>
                        </a:rPr>
                        <m:t>𝟏𝟐𝟎</m:t>
                      </m:r>
                    </m:oMath>
                  </m:oMathPara>
                </a14:m>
                <a:endParaRPr lang="en-US" sz="3200" b="1" dirty="0">
                  <a:solidFill>
                    <a:srgbClr val="FFC000"/>
                  </a:solidFill>
                  <a:latin typeface="Times New Roman" pitchFamily="18" charset="0"/>
                  <a:cs typeface="Times New Roman" pitchFamily="18" charset="0"/>
                </a:endParaRPr>
              </a:p>
              <a:p>
                <a:pPr>
                  <a:buNone/>
                </a:pPr>
                <a:r>
                  <a:rPr lang="en-US" sz="3200" b="1" dirty="0">
                    <a:solidFill>
                      <a:srgbClr val="FFC000"/>
                    </a:solidFill>
                    <a:cs typeface="Times New Roman" pitchFamily="18" charset="0"/>
                  </a:rPr>
                  <a:t>        </a:t>
                </a:r>
                <a14:m>
                  <m:oMath xmlns:m="http://schemas.openxmlformats.org/officeDocument/2006/math">
                    <m:r>
                      <a:rPr lang="en-ZA" sz="3200" b="1" dirty="0">
                        <a:solidFill>
                          <a:srgbClr val="FFC000"/>
                        </a:solidFill>
                        <a:latin typeface="Cambria Math"/>
                        <a:cs typeface="Times New Roman" pitchFamily="18" charset="0"/>
                      </a:rPr>
                      <m:t>  </m:t>
                    </m:r>
                    <m:r>
                      <a:rPr lang="en-ZA" sz="3200" b="1" i="1" dirty="0">
                        <a:solidFill>
                          <a:srgbClr val="FFC000"/>
                        </a:solidFill>
                        <a:latin typeface="Cambria Math"/>
                        <a:cs typeface="Times New Roman" pitchFamily="18" charset="0"/>
                      </a:rPr>
                      <m:t>𝒂</m:t>
                    </m:r>
                    <m:r>
                      <a:rPr lang="en-ZA" sz="3200" b="1" i="1" dirty="0">
                        <a:solidFill>
                          <a:srgbClr val="FFC000"/>
                        </a:solidFill>
                        <a:latin typeface="Cambria Math"/>
                        <a:cs typeface="Times New Roman" pitchFamily="18" charset="0"/>
                      </a:rPr>
                      <m:t>=</m:t>
                    </m:r>
                    <m:r>
                      <a:rPr lang="en-ZA" sz="3200" b="1" i="1" dirty="0">
                        <a:solidFill>
                          <a:srgbClr val="FFC000"/>
                        </a:solidFill>
                        <a:latin typeface="Cambria Math"/>
                        <a:cs typeface="Times New Roman" pitchFamily="18" charset="0"/>
                      </a:rPr>
                      <m:t>𝟔𝟎</m:t>
                    </m:r>
                  </m:oMath>
                </a14:m>
                <a:endParaRPr lang="en-US" sz="3200" b="1" dirty="0">
                  <a:solidFill>
                    <a:srgbClr val="FFC000"/>
                  </a:solidFill>
                  <a:latin typeface="Times New Roman" pitchFamily="18" charset="0"/>
                  <a:cs typeface="Times New Roman" pitchFamily="18" charset="0"/>
                </a:endParaRPr>
              </a:p>
              <a:p>
                <a:pPr>
                  <a:buNone/>
                </a:pPr>
                <a:r>
                  <a:rPr lang="en-US" sz="3200" b="1" dirty="0">
                    <a:solidFill>
                      <a:srgbClr val="FFC000"/>
                    </a:solidFill>
                    <a:latin typeface="Times New Roman" pitchFamily="18" charset="0"/>
                    <a:cs typeface="Times New Roman" pitchFamily="18" charset="0"/>
                  </a:rPr>
                  <a:t>       </a:t>
                </a:r>
              </a:p>
              <a:p>
                <a:pPr>
                  <a:buNone/>
                </a:pPr>
                <a:endParaRPr lang="en-US" sz="3200" b="1" dirty="0">
                  <a:solidFill>
                    <a:srgbClr val="FFC000"/>
                  </a:solidFill>
                  <a:latin typeface="Times New Roman" pitchFamily="18" charset="0"/>
                  <a:cs typeface="Times New Roman" pitchFamily="18" charset="0"/>
                </a:endParaRPr>
              </a:p>
              <a:p>
                <a:pPr>
                  <a:buNone/>
                </a:pPr>
                <a14:m>
                  <m:oMathPara xmlns:m="http://schemas.openxmlformats.org/officeDocument/2006/math">
                    <m:oMathParaPr>
                      <m:jc m:val="centerGroup"/>
                    </m:oMathParaPr>
                    <m:oMath xmlns:m="http://schemas.openxmlformats.org/officeDocument/2006/math">
                      <m:r>
                        <a:rPr lang="en-ZA" sz="3200" b="1" i="1" dirty="0">
                          <a:solidFill>
                            <a:srgbClr val="FFC000"/>
                          </a:solidFill>
                          <a:latin typeface="Cambria Math"/>
                          <a:cs typeface="Times New Roman" pitchFamily="18" charset="0"/>
                        </a:rPr>
                        <m:t>          </m:t>
                      </m:r>
                      <m:r>
                        <a:rPr lang="en-US" sz="3200" b="1" i="1" baseline="-25000" dirty="0">
                          <a:solidFill>
                            <a:srgbClr val="FFC000"/>
                          </a:solidFill>
                          <a:latin typeface="Cambria Math"/>
                          <a:cs typeface="Times New Roman" pitchFamily="18" charset="0"/>
                        </a:rPr>
                        <m:t> </m:t>
                      </m:r>
                    </m:oMath>
                  </m:oMathPara>
                </a14:m>
                <a:endParaRPr lang="en-US" sz="3200" b="1" dirty="0">
                  <a:solidFill>
                    <a:srgbClr val="FFC000"/>
                  </a:solidFill>
                  <a:latin typeface="Times New Roman" pitchFamily="18" charset="0"/>
                  <a:cs typeface="Times New Roman" pitchFamily="18" charset="0"/>
                </a:endParaRPr>
              </a:p>
              <a:p>
                <a:pPr>
                  <a:lnSpc>
                    <a:spcPct val="90000"/>
                  </a:lnSpc>
                  <a:buFont typeface="Arial" pitchFamily="34" charset="0"/>
                  <a:buNone/>
                </a:pPr>
                <a:r>
                  <a:rPr lang="en-US" sz="3200" b="1" dirty="0">
                    <a:solidFill>
                      <a:srgbClr val="FFC000"/>
                    </a:solidFill>
                    <a:latin typeface="Times New Roman" pitchFamily="18" charset="0"/>
                    <a:cs typeface="Times New Roman" pitchFamily="18" charset="0"/>
                  </a:rPr>
                  <a:t>  			</a:t>
                </a:r>
              </a:p>
            </p:txBody>
          </p:sp>
        </mc:Choice>
        <mc:Fallback xmlns="">
          <p:sp>
            <p:nvSpPr>
              <p:cNvPr id="4" name="Rectangle 3"/>
              <p:cNvSpPr txBox="1">
                <a:spLocks noRot="1" noChangeAspect="1" noMove="1" noResize="1" noEditPoints="1" noAdjustHandles="1" noChangeArrowheads="1" noChangeShapeType="1" noTextEdit="1"/>
              </p:cNvSpPr>
              <p:nvPr/>
            </p:nvSpPr>
            <p:spPr>
              <a:xfrm>
                <a:off x="1847528" y="260648"/>
                <a:ext cx="8640960" cy="6336704"/>
              </a:xfrm>
              <a:prstGeom prst="rect">
                <a:avLst/>
              </a:prstGeom>
              <a:blipFill>
                <a:blip r:embed="rId2"/>
                <a:stretch>
                  <a:fillRect l="-2045" t="-2117" r="-1693"/>
                </a:stretch>
              </a:blipFill>
            </p:spPr>
            <p:txBody>
              <a:bodyPr/>
              <a:lstStyle/>
              <a:p>
                <a:r>
                  <a:rPr lang="en-ZA">
                    <a:noFill/>
                  </a:rPr>
                  <a:t> </a:t>
                </a:r>
              </a:p>
            </p:txBody>
          </p:sp>
        </mc:Fallback>
      </mc:AlternateContent>
    </p:spTree>
    <p:extLst>
      <p:ext uri="{BB962C8B-B14F-4D97-AF65-F5344CB8AC3E}">
        <p14:creationId xmlns:p14="http://schemas.microsoft.com/office/powerpoint/2010/main" val="158916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wipe(down)">
                                      <p:cBhvr>
                                        <p:cTn id="26" dur="580">
                                          <p:stCondLst>
                                            <p:cond delay="0"/>
                                          </p:stCondLst>
                                        </p:cTn>
                                        <p:tgtEl>
                                          <p:spTgt spid="4">
                                            <p:txEl>
                                              <p:pRg st="6" end="6"/>
                                            </p:txEl>
                                          </p:spTgt>
                                        </p:tgtEl>
                                      </p:cBhvr>
                                    </p:animEffect>
                                    <p:anim calcmode="lin" valueType="num">
                                      <p:cBhvr>
                                        <p:cTn id="27"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4">
                                            <p:txEl>
                                              <p:pRg st="6" end="6"/>
                                            </p:txEl>
                                          </p:spTgt>
                                        </p:tgtEl>
                                      </p:cBhvr>
                                      <p:to x="100000" y="60000"/>
                                    </p:animScale>
                                    <p:animScale>
                                      <p:cBhvr>
                                        <p:cTn id="33" dur="166" decel="50000">
                                          <p:stCondLst>
                                            <p:cond delay="676"/>
                                          </p:stCondLst>
                                        </p:cTn>
                                        <p:tgtEl>
                                          <p:spTgt spid="4">
                                            <p:txEl>
                                              <p:pRg st="6" end="6"/>
                                            </p:txEl>
                                          </p:spTgt>
                                        </p:tgtEl>
                                      </p:cBhvr>
                                      <p:to x="100000" y="100000"/>
                                    </p:animScale>
                                    <p:animScale>
                                      <p:cBhvr>
                                        <p:cTn id="34" dur="26">
                                          <p:stCondLst>
                                            <p:cond delay="1312"/>
                                          </p:stCondLst>
                                        </p:cTn>
                                        <p:tgtEl>
                                          <p:spTgt spid="4">
                                            <p:txEl>
                                              <p:pRg st="6" end="6"/>
                                            </p:txEl>
                                          </p:spTgt>
                                        </p:tgtEl>
                                      </p:cBhvr>
                                      <p:to x="100000" y="80000"/>
                                    </p:animScale>
                                    <p:animScale>
                                      <p:cBhvr>
                                        <p:cTn id="35" dur="166" decel="50000">
                                          <p:stCondLst>
                                            <p:cond delay="1338"/>
                                          </p:stCondLst>
                                        </p:cTn>
                                        <p:tgtEl>
                                          <p:spTgt spid="4">
                                            <p:txEl>
                                              <p:pRg st="6" end="6"/>
                                            </p:txEl>
                                          </p:spTgt>
                                        </p:tgtEl>
                                      </p:cBhvr>
                                      <p:to x="100000" y="100000"/>
                                    </p:animScale>
                                    <p:animScale>
                                      <p:cBhvr>
                                        <p:cTn id="36" dur="26">
                                          <p:stCondLst>
                                            <p:cond delay="1642"/>
                                          </p:stCondLst>
                                        </p:cTn>
                                        <p:tgtEl>
                                          <p:spTgt spid="4">
                                            <p:txEl>
                                              <p:pRg st="6" end="6"/>
                                            </p:txEl>
                                          </p:spTgt>
                                        </p:tgtEl>
                                      </p:cBhvr>
                                      <p:to x="100000" y="90000"/>
                                    </p:animScale>
                                    <p:animScale>
                                      <p:cBhvr>
                                        <p:cTn id="37" dur="166" decel="50000">
                                          <p:stCondLst>
                                            <p:cond delay="1668"/>
                                          </p:stCondLst>
                                        </p:cTn>
                                        <p:tgtEl>
                                          <p:spTgt spid="4">
                                            <p:txEl>
                                              <p:pRg st="6" end="6"/>
                                            </p:txEl>
                                          </p:spTgt>
                                        </p:tgtEl>
                                      </p:cBhvr>
                                      <p:to x="100000" y="100000"/>
                                    </p:animScale>
                                    <p:animScale>
                                      <p:cBhvr>
                                        <p:cTn id="38" dur="26">
                                          <p:stCondLst>
                                            <p:cond delay="1808"/>
                                          </p:stCondLst>
                                        </p:cTn>
                                        <p:tgtEl>
                                          <p:spTgt spid="4">
                                            <p:txEl>
                                              <p:pRg st="6" end="6"/>
                                            </p:txEl>
                                          </p:spTgt>
                                        </p:tgtEl>
                                      </p:cBhvr>
                                      <p:to x="100000" y="95000"/>
                                    </p:animScale>
                                    <p:animScale>
                                      <p:cBhvr>
                                        <p:cTn id="39" dur="166" decel="50000">
                                          <p:stCondLst>
                                            <p:cond delay="1834"/>
                                          </p:stCondLst>
                                        </p:cTn>
                                        <p:tgtEl>
                                          <p:spTgt spid="4">
                                            <p:txEl>
                                              <p:pRg st="6" end="6"/>
                                            </p:txEl>
                                          </p:spTgt>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 calcmode="lin" valueType="num">
                                      <p:cBhvr>
                                        <p:cTn id="44"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5"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46"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47" dur="10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 calcmode="lin" valueType="num">
                                      <p:cBhvr>
                                        <p:cTn id="52"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3"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54"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55" dur="1000"/>
                                        <p:tgtEl>
                                          <p:spTgt spid="4">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nodeType="clickEffect">
                                  <p:stCondLst>
                                    <p:cond delay="0"/>
                                  </p:stCondLst>
                                  <p:childTnLst>
                                    <p:set>
                                      <p:cBhvr>
                                        <p:cTn id="59" dur="1" fill="hold">
                                          <p:stCondLst>
                                            <p:cond delay="0"/>
                                          </p:stCondLst>
                                        </p:cTn>
                                        <p:tgtEl>
                                          <p:spTgt spid="4">
                                            <p:txEl>
                                              <p:pRg st="9" end="9"/>
                                            </p:txEl>
                                          </p:spTgt>
                                        </p:tgtEl>
                                        <p:attrNameLst>
                                          <p:attrName>style.visibility</p:attrName>
                                        </p:attrNameLst>
                                      </p:cBhvr>
                                      <p:to>
                                        <p:strVal val="visible"/>
                                      </p:to>
                                    </p:set>
                                    <p:animEffect transition="in" filter="wheel(1)">
                                      <p:cBhvr>
                                        <p:cTn id="60" dur="2000"/>
                                        <p:tgtEl>
                                          <p:spTgt spid="4">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4">
                                            <p:txEl>
                                              <p:pRg st="10" end="10"/>
                                            </p:txEl>
                                          </p:spTgt>
                                        </p:tgtEl>
                                        <p:attrNameLst>
                                          <p:attrName>style.visibility</p:attrName>
                                        </p:attrNameLst>
                                      </p:cBhvr>
                                      <p:to>
                                        <p:strVal val="visible"/>
                                      </p:to>
                                    </p:set>
                                    <p:animEffect transition="in" filter="wheel(1)">
                                      <p:cBhvr>
                                        <p:cTn id="65" dur="2000"/>
                                        <p:tgtEl>
                                          <p:spTgt spid="4">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nodeType="clickEffect">
                                  <p:stCondLst>
                                    <p:cond delay="0"/>
                                  </p:stCondLst>
                                  <p:iterate type="lt">
                                    <p:tmPct val="50000"/>
                                  </p:iterate>
                                  <p:childTnLst>
                                    <p:set>
                                      <p:cBhvr>
                                        <p:cTn id="69" dur="1" fill="hold">
                                          <p:stCondLst>
                                            <p:cond delay="0"/>
                                          </p:stCondLst>
                                        </p:cTn>
                                        <p:tgtEl>
                                          <p:spTgt spid="4">
                                            <p:txEl>
                                              <p:pRg st="11" end="11"/>
                                            </p:txEl>
                                          </p:spTgt>
                                        </p:tgtEl>
                                        <p:attrNameLst>
                                          <p:attrName>style.visibility</p:attrName>
                                        </p:attrNameLst>
                                      </p:cBhvr>
                                      <p:to>
                                        <p:strVal val="visible"/>
                                      </p:to>
                                    </p:set>
                                    <p:anim calcmode="discrete" valueType="clr">
                                      <p:cBhvr override="childStyle">
                                        <p:cTn id="70" dur="80"/>
                                        <p:tgtEl>
                                          <p:spTgt spid="4">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4">
                                            <p:txEl>
                                              <p:pRg st="11" end="11"/>
                                            </p:txEl>
                                          </p:spTgt>
                                        </p:tgtEl>
                                        <p:attrNameLst>
                                          <p:attrName>fillcolor</p:attrName>
                                        </p:attrNameLst>
                                      </p:cBhvr>
                                      <p:tavLst>
                                        <p:tav tm="0">
                                          <p:val>
                                            <p:clrVal>
                                              <a:schemeClr val="accent2"/>
                                            </p:clrVal>
                                          </p:val>
                                        </p:tav>
                                        <p:tav tm="50000">
                                          <p:val>
                                            <p:clrVal>
                                              <a:schemeClr val="hlink"/>
                                            </p:clrVal>
                                          </p:val>
                                        </p:tav>
                                      </p:tavLst>
                                    </p:anim>
                                    <p:set>
                                      <p:cBhvr>
                                        <p:cTn id="72" dur="80"/>
                                        <p:tgtEl>
                                          <p:spTgt spid="4">
                                            <p:txEl>
                                              <p:pRg st="11" end="1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620</TotalTime>
  <Words>2069</Words>
  <Application>Microsoft Office PowerPoint</Application>
  <PresentationFormat>Widescreen</PresentationFormat>
  <Paragraphs>329</Paragraphs>
  <Slides>49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Calibri Light</vt:lpstr>
      <vt:lpstr>Cambria Math</vt:lpstr>
      <vt:lpstr>Times New Roman</vt:lpstr>
      <vt:lpstr>Tw Cen MT</vt:lpstr>
      <vt:lpstr>Office Theme</vt:lpstr>
      <vt:lpstr>SEQUENCES &amp; SERIES Gr 12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SEQUENCES &amp; SERIES Gr 12</dc:title>
  <dc:creator>Gavin Goosen</dc:creator>
  <cp:lastModifiedBy>Gavin Goosen</cp:lastModifiedBy>
  <cp:revision>18</cp:revision>
  <dcterms:created xsi:type="dcterms:W3CDTF">2021-03-16T20:23:30Z</dcterms:created>
  <dcterms:modified xsi:type="dcterms:W3CDTF">2021-03-22T13:25:56Z</dcterms:modified>
</cp:coreProperties>
</file>