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54" r:id="rId3"/>
    <p:sldId id="369" r:id="rId4"/>
    <p:sldId id="440" r:id="rId5"/>
    <p:sldId id="451" r:id="rId6"/>
    <p:sldId id="452" r:id="rId7"/>
    <p:sldId id="441" r:id="rId8"/>
    <p:sldId id="448" r:id="rId9"/>
    <p:sldId id="449" r:id="rId10"/>
    <p:sldId id="450" r:id="rId11"/>
    <p:sldId id="442" r:id="rId12"/>
    <p:sldId id="453" r:id="rId13"/>
    <p:sldId id="454" r:id="rId14"/>
    <p:sldId id="455" r:id="rId15"/>
    <p:sldId id="456" r:id="rId16"/>
    <p:sldId id="462" r:id="rId17"/>
    <p:sldId id="464" r:id="rId18"/>
    <p:sldId id="461" r:id="rId19"/>
    <p:sldId id="460" r:id="rId20"/>
    <p:sldId id="443" r:id="rId21"/>
    <p:sldId id="466" r:id="rId22"/>
    <p:sldId id="44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41" autoAdjust="0"/>
    <p:restoredTop sz="91756" autoAdjust="0"/>
  </p:normalViewPr>
  <p:slideViewPr>
    <p:cSldViewPr>
      <p:cViewPr varScale="1">
        <p:scale>
          <a:sx n="72" d="100"/>
          <a:sy n="72" d="100"/>
        </p:scale>
        <p:origin x="642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Grobler" userId="6a1adff9f3c9a3dc" providerId="LiveId" clId="{4546DD71-CBD5-42D9-BE9E-257C6D4B7F41}"/>
    <pc:docChg chg="delSld">
      <pc:chgData name="Chris Grobler" userId="6a1adff9f3c9a3dc" providerId="LiveId" clId="{4546DD71-CBD5-42D9-BE9E-257C6D4B7F41}" dt="2021-03-15T18:59:44.695" v="2" actId="47"/>
      <pc:docMkLst>
        <pc:docMk/>
      </pc:docMkLst>
      <pc:sldChg chg="del">
        <pc:chgData name="Chris Grobler" userId="6a1adff9f3c9a3dc" providerId="LiveId" clId="{4546DD71-CBD5-42D9-BE9E-257C6D4B7F41}" dt="2021-03-15T18:59:39.068" v="0" actId="47"/>
        <pc:sldMkLst>
          <pc:docMk/>
          <pc:sldMk cId="0" sldId="445"/>
        </pc:sldMkLst>
      </pc:sldChg>
      <pc:sldChg chg="del">
        <pc:chgData name="Chris Grobler" userId="6a1adff9f3c9a3dc" providerId="LiveId" clId="{4546DD71-CBD5-42D9-BE9E-257C6D4B7F41}" dt="2021-03-15T18:59:41.741" v="1" actId="47"/>
        <pc:sldMkLst>
          <pc:docMk/>
          <pc:sldMk cId="0" sldId="446"/>
        </pc:sldMkLst>
      </pc:sldChg>
      <pc:sldChg chg="del">
        <pc:chgData name="Chris Grobler" userId="6a1adff9f3c9a3dc" providerId="LiveId" clId="{4546DD71-CBD5-42D9-BE9E-257C6D4B7F41}" dt="2021-03-15T18:59:44.695" v="2" actId="47"/>
        <pc:sldMkLst>
          <pc:docMk/>
          <pc:sldMk cId="0" sldId="44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0321C-E28A-4837-B5FC-ECD5127AC56A}" type="datetimeFigureOut">
              <a:rPr lang="en-US" smtClean="0"/>
              <a:pPr/>
              <a:t>3/15/2021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D46E5-62DE-4DFE-AFCC-3DFB0D41FD45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F9F6-A8F5-44B6-B420-DC824A73DFDE}" type="datetimeFigureOut">
              <a:rPr lang="en-US" smtClean="0"/>
              <a:pPr/>
              <a:t>3/15/2021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C58DD-4F13-4B23-BE5A-499FA8B721A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F9F6-A8F5-44B6-B420-DC824A73DFDE}" type="datetimeFigureOut">
              <a:rPr lang="en-US" smtClean="0"/>
              <a:pPr/>
              <a:t>3/15/2021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C58DD-4F13-4B23-BE5A-499FA8B721A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F9F6-A8F5-44B6-B420-DC824A73DFDE}" type="datetimeFigureOut">
              <a:rPr lang="en-US" smtClean="0"/>
              <a:pPr/>
              <a:t>3/15/2021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C58DD-4F13-4B23-BE5A-499FA8B721A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F9F6-A8F5-44B6-B420-DC824A73DFDE}" type="datetimeFigureOut">
              <a:rPr lang="en-US" smtClean="0"/>
              <a:pPr/>
              <a:t>3/15/2021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C58DD-4F13-4B23-BE5A-499FA8B721A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F9F6-A8F5-44B6-B420-DC824A73DFDE}" type="datetimeFigureOut">
              <a:rPr lang="en-US" smtClean="0"/>
              <a:pPr/>
              <a:t>3/15/2021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C58DD-4F13-4B23-BE5A-499FA8B721A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F9F6-A8F5-44B6-B420-DC824A73DFDE}" type="datetimeFigureOut">
              <a:rPr lang="en-US" smtClean="0"/>
              <a:pPr/>
              <a:t>3/15/2021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C58DD-4F13-4B23-BE5A-499FA8B721A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F9F6-A8F5-44B6-B420-DC824A73DFDE}" type="datetimeFigureOut">
              <a:rPr lang="en-US" smtClean="0"/>
              <a:pPr/>
              <a:t>3/15/2021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C58DD-4F13-4B23-BE5A-499FA8B721A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F9F6-A8F5-44B6-B420-DC824A73DFDE}" type="datetimeFigureOut">
              <a:rPr lang="en-US" smtClean="0"/>
              <a:pPr/>
              <a:t>3/15/2021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C58DD-4F13-4B23-BE5A-499FA8B721A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F9F6-A8F5-44B6-B420-DC824A73DFDE}" type="datetimeFigureOut">
              <a:rPr lang="en-US" smtClean="0"/>
              <a:pPr/>
              <a:t>3/15/2021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C58DD-4F13-4B23-BE5A-499FA8B721A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F9F6-A8F5-44B6-B420-DC824A73DFDE}" type="datetimeFigureOut">
              <a:rPr lang="en-US" smtClean="0"/>
              <a:pPr/>
              <a:t>3/15/2021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C58DD-4F13-4B23-BE5A-499FA8B721A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F9F6-A8F5-44B6-B420-DC824A73DFDE}" type="datetimeFigureOut">
              <a:rPr lang="en-US" smtClean="0"/>
              <a:pPr/>
              <a:t>3/15/2021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C58DD-4F13-4B23-BE5A-499FA8B721A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1F9F6-A8F5-44B6-B420-DC824A73DFDE}" type="datetimeFigureOut">
              <a:rPr lang="en-US" smtClean="0"/>
              <a:pPr/>
              <a:t>3/15/2021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C58DD-4F13-4B23-BE5A-499FA8B721A6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28802"/>
            <a:ext cx="10363200" cy="1857388"/>
          </a:xfrm>
        </p:spPr>
        <p:txBody>
          <a:bodyPr>
            <a:noAutofit/>
          </a:bodyPr>
          <a:lstStyle/>
          <a:p>
            <a:r>
              <a:rPr lang="en-ZA" sz="6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REPRODUCTION in VERTEBRATES</a:t>
            </a:r>
            <a:endParaRPr lang="en-ZA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2CBB79-4FC3-48C7-956B-114D3E6951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Z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Life Sciences</a:t>
            </a:r>
          </a:p>
          <a:p>
            <a:endParaRPr lang="en-Z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ZA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Life Sciences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ZA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Internal fertilisation: Disadvantages</a:t>
            </a:r>
          </a:p>
          <a:p>
            <a:endParaRPr lang="en-ZA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Z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Smaller number of offspring.</a:t>
            </a:r>
          </a:p>
          <a:p>
            <a:r>
              <a:rPr lang="en-Z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Great amount of energy required from the female during gestation.</a:t>
            </a:r>
          </a:p>
          <a:p>
            <a:pPr>
              <a:buNone/>
            </a:pPr>
            <a:endParaRPr lang="en-ZA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ZA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Life Sciences</a:t>
            </a:r>
            <a:endParaRPr lang="en-ZA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ZA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Ovipary, Vivipary and Ovovivipary</a:t>
            </a:r>
          </a:p>
          <a:p>
            <a:pPr algn="ctr">
              <a:buNone/>
            </a:pPr>
            <a:endParaRPr lang="en-ZA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ZA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What is the difference?</a:t>
            </a:r>
          </a:p>
          <a:p>
            <a:pPr>
              <a:buNone/>
            </a:pPr>
            <a:endParaRPr lang="en-ZA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ZA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39784"/>
          </a:xfrm>
        </p:spPr>
        <p:txBody>
          <a:bodyPr/>
          <a:lstStyle/>
          <a:p>
            <a:pPr algn="l"/>
            <a:r>
              <a:rPr lang="en-ZA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Life Sciences</a:t>
            </a:r>
            <a:endParaRPr lang="en-ZA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52728" y="3786190"/>
            <a:ext cx="507209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809588" y="1214423"/>
            <a:ext cx="95726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Oviparity</a:t>
            </a:r>
          </a:p>
          <a:p>
            <a:r>
              <a:rPr lang="en-ZA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expulsion of undeveloped eggs. Eggs may have been fertilised before release, as in birds and some reptiles, or are to be fertilised externally, as in</a:t>
            </a:r>
          </a:p>
          <a:p>
            <a:r>
              <a:rPr lang="en-ZA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amphibians and fish.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ZA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Life Sciences</a:t>
            </a:r>
            <a:endParaRPr lang="en-ZA" dirty="0"/>
          </a:p>
        </p:txBody>
      </p:sp>
      <p:sp>
        <p:nvSpPr>
          <p:cNvPr id="5" name="TextBox 4"/>
          <p:cNvSpPr txBox="1"/>
          <p:nvPr/>
        </p:nvSpPr>
        <p:spPr>
          <a:xfrm>
            <a:off x="666712" y="1357298"/>
            <a:ext cx="90011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Viviparity</a:t>
            </a:r>
          </a:p>
          <a:p>
            <a:r>
              <a:rPr lang="en-ZA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Development of the embryo inside the body of the parent.</a:t>
            </a:r>
          </a:p>
          <a:p>
            <a:endParaRPr lang="en-ZA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2464" y="4214818"/>
            <a:ext cx="385765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4496" y="2857496"/>
            <a:ext cx="500066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ZA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Life Sciences</a:t>
            </a:r>
            <a:endParaRPr lang="en-ZA" dirty="0"/>
          </a:p>
        </p:txBody>
      </p:sp>
      <p:sp>
        <p:nvSpPr>
          <p:cNvPr id="4" name="TextBox 3"/>
          <p:cNvSpPr txBox="1"/>
          <p:nvPr/>
        </p:nvSpPr>
        <p:spPr>
          <a:xfrm>
            <a:off x="738150" y="1142984"/>
            <a:ext cx="99298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Ovoviviparity</a:t>
            </a:r>
          </a:p>
          <a:p>
            <a:r>
              <a:rPr lang="en-ZA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mode of reproduction in which embryos develop inside eggs that are retained within the mother’s body</a:t>
            </a:r>
          </a:p>
          <a:p>
            <a:r>
              <a:rPr lang="en-ZA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Until they are ready to hatch, </a:t>
            </a:r>
            <a:r>
              <a:rPr lang="en-ZA" sz="3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e.g</a:t>
            </a:r>
            <a:r>
              <a:rPr lang="en-ZA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sharks and snakes.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2398" y="3357562"/>
            <a:ext cx="478634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38810" y="3357562"/>
            <a:ext cx="507209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25888-87DE-4262-BC1D-2ABCEF89D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ZA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Life Sciences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978ED-C53D-4063-84FC-261465709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257799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Amniotic Egg – What is it?</a:t>
            </a:r>
          </a:p>
          <a:p>
            <a:pPr marL="0" indent="0">
              <a:buNone/>
            </a:pPr>
            <a:r>
              <a:rPr lang="en-Z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Amniotic eggs enable animals to reproduce on dry land. These eggs have an </a:t>
            </a:r>
            <a:r>
              <a:rPr lang="en-Z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amniotic membrane</a:t>
            </a:r>
            <a:r>
              <a:rPr lang="en-Z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hard </a:t>
            </a:r>
            <a:r>
              <a:rPr lang="en-Z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shell</a:t>
            </a:r>
            <a:r>
              <a:rPr lang="en-Z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protect the developing embryo. The </a:t>
            </a:r>
            <a:r>
              <a:rPr lang="en-Z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shell</a:t>
            </a:r>
            <a:r>
              <a:rPr lang="en-Z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also prevents dehydration and allows gases exchange, O</a:t>
            </a:r>
            <a:r>
              <a:rPr lang="en-ZA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Z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CO</a:t>
            </a:r>
            <a:r>
              <a:rPr lang="en-ZA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  <a:p>
            <a:pPr marL="0" indent="0">
              <a:buNone/>
            </a:pPr>
            <a:endParaRPr lang="en-ZA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Z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Z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albumin</a:t>
            </a:r>
            <a:r>
              <a:rPr lang="en-Z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(egg white) provides the embryo with water and protein.</a:t>
            </a:r>
          </a:p>
          <a:p>
            <a:pPr marL="0" indent="0">
              <a:buNone/>
            </a:pPr>
            <a:r>
              <a:rPr lang="en-Z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Z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egg yolk </a:t>
            </a:r>
            <a:r>
              <a:rPr lang="en-Z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(yellow) provides vitamins, minerals, lipids and protein to the developing embryo.</a:t>
            </a:r>
          </a:p>
          <a:p>
            <a:pPr marL="0" indent="0">
              <a:buNone/>
            </a:pPr>
            <a:endParaRPr lang="en-Z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252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E4DDE-DF50-428D-8AAE-D08350F81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22114"/>
          </a:xfrm>
        </p:spPr>
        <p:txBody>
          <a:bodyPr/>
          <a:lstStyle/>
          <a:p>
            <a:pPr algn="l"/>
            <a:r>
              <a:rPr lang="en-ZA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Life Sciences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98848-3B7B-4534-B498-585FDE2F7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ZA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27EDB8-9E82-4414-AC4C-212C30FFF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912" y="2492896"/>
            <a:ext cx="6278488" cy="39604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4E2B78-70DB-4A0A-944E-4EF56F36F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08" y="2492895"/>
            <a:ext cx="4176464" cy="27649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FDBE28-CF37-4940-BFF8-E465009F1F44}"/>
              </a:ext>
            </a:extLst>
          </p:cNvPr>
          <p:cNvSpPr txBox="1"/>
          <p:nvPr/>
        </p:nvSpPr>
        <p:spPr>
          <a:xfrm>
            <a:off x="767408" y="1196752"/>
            <a:ext cx="3298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Amniotic Egg</a:t>
            </a:r>
            <a:endParaRPr lang="en-Z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9FF554-9885-42E3-836C-CD634C69BCDA}"/>
              </a:ext>
            </a:extLst>
          </p:cNvPr>
          <p:cNvSpPr txBox="1"/>
          <p:nvPr/>
        </p:nvSpPr>
        <p:spPr>
          <a:xfrm>
            <a:off x="5303913" y="6453336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ucmp.berkeley.edu</a:t>
            </a:r>
            <a:endParaRPr lang="en-Z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58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CB1B6-0478-4A29-8439-B53AE0A04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ZA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Life Sciences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5E5C2-F906-4525-8991-B89300434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98316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  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Terms – Amniotic Eggs</a:t>
            </a:r>
          </a:p>
          <a:p>
            <a:pPr marL="0" indent="0">
              <a:buNone/>
            </a:pP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Amnion – </a:t>
            </a:r>
            <a:r>
              <a:rPr lang="en-Z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innermost membrane of the </a:t>
            </a:r>
            <a:r>
              <a:rPr lang="en-ZA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fetal</a:t>
            </a:r>
            <a:r>
              <a:rPr lang="en-Z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membranes. The sac in which the embryo is suspended. Protects the embryo from shock and dehydration.</a:t>
            </a:r>
          </a:p>
          <a:p>
            <a:r>
              <a:rPr lang="en-Z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Chorion</a:t>
            </a:r>
            <a:r>
              <a:rPr lang="en-Z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Allows gases exchange from embryo to external environment.</a:t>
            </a:r>
          </a:p>
          <a:p>
            <a:r>
              <a:rPr lang="en-Z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Allantois</a:t>
            </a:r>
            <a:r>
              <a:rPr lang="en-Z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Stores N-wastes. </a:t>
            </a:r>
          </a:p>
        </p:txBody>
      </p:sp>
    </p:spTree>
    <p:extLst>
      <p:ext uri="{BB962C8B-B14F-4D97-AF65-F5344CB8AC3E}">
        <p14:creationId xmlns:p14="http://schemas.microsoft.com/office/powerpoint/2010/main" val="932836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E4DDE-DF50-428D-8AAE-D08350F81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22114"/>
          </a:xfrm>
        </p:spPr>
        <p:txBody>
          <a:bodyPr/>
          <a:lstStyle/>
          <a:p>
            <a:pPr algn="l"/>
            <a:r>
              <a:rPr lang="en-ZA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Life Sciences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98848-3B7B-4534-B498-585FDE2F7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ZA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27EDB8-9E82-4414-AC4C-212C30FFF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8" y="2276871"/>
            <a:ext cx="4968552" cy="30916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FDBE28-CF37-4940-BFF8-E465009F1F44}"/>
              </a:ext>
            </a:extLst>
          </p:cNvPr>
          <p:cNvSpPr txBox="1"/>
          <p:nvPr/>
        </p:nvSpPr>
        <p:spPr>
          <a:xfrm>
            <a:off x="767408" y="1196752"/>
            <a:ext cx="3298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Amniotic Egg</a:t>
            </a:r>
            <a:endParaRPr lang="en-Z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42F66D-D4C7-4CD1-B174-D53C40B003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6398" y="2276871"/>
            <a:ext cx="4824535" cy="30916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435EC6-29F7-484B-978C-3C8CB19B3E59}"/>
              </a:ext>
            </a:extLst>
          </p:cNvPr>
          <p:cNvSpPr txBox="1"/>
          <p:nvPr/>
        </p:nvSpPr>
        <p:spPr>
          <a:xfrm>
            <a:off x="767408" y="5368569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ucmp.berkeley.edu</a:t>
            </a:r>
            <a:endParaRPr lang="en-Z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506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8BFB0-24F6-4A90-A753-1611F970D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ZA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Life Sciences</a:t>
            </a:r>
            <a:endParaRPr lang="en-Z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0A010C-7EFA-43E7-B91D-A0830D42D4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1" y="2316401"/>
            <a:ext cx="6062464" cy="348886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8880CA-B2F6-446F-A1D3-0C602C820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2104" y="4884484"/>
            <a:ext cx="3744416" cy="18568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A1045B-65CB-477C-8C7B-8B7C18B58E40}"/>
              </a:ext>
            </a:extLst>
          </p:cNvPr>
          <p:cNvSpPr txBox="1"/>
          <p:nvPr/>
        </p:nvSpPr>
        <p:spPr>
          <a:xfrm>
            <a:off x="767408" y="1574632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Precocial Development</a:t>
            </a:r>
            <a:endParaRPr lang="en-Z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B49D5D-8074-4293-8BBB-E11887DF8B99}"/>
              </a:ext>
            </a:extLst>
          </p:cNvPr>
          <p:cNvSpPr txBox="1"/>
          <p:nvPr/>
        </p:nvSpPr>
        <p:spPr>
          <a:xfrm>
            <a:off x="7032104" y="3861048"/>
            <a:ext cx="3888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Altricial Development</a:t>
            </a:r>
            <a:endParaRPr lang="en-Z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1A72C1-C1CF-4303-B326-926D5AB715EE}"/>
              </a:ext>
            </a:extLst>
          </p:cNvPr>
          <p:cNvSpPr txBox="1"/>
          <p:nvPr/>
        </p:nvSpPr>
        <p:spPr>
          <a:xfrm>
            <a:off x="2783632" y="6453336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  Infant Squirrels – picture from City Wildlife</a:t>
            </a:r>
            <a:endParaRPr lang="en-Z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640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424" y="285728"/>
            <a:ext cx="8229600" cy="928694"/>
          </a:xfrm>
          <a:noFill/>
        </p:spPr>
        <p:txBody>
          <a:bodyPr>
            <a:noAutofit/>
          </a:bodyPr>
          <a:lstStyle/>
          <a:p>
            <a:pPr algn="l"/>
            <a:r>
              <a:rPr lang="en-ZA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Life Sciences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1424" y="1300162"/>
            <a:ext cx="8756476" cy="45577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ZA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Key Points: Reproduction in Vertebrates</a:t>
            </a:r>
          </a:p>
          <a:p>
            <a:pPr marL="0" indent="0">
              <a:buNone/>
            </a:pPr>
            <a:r>
              <a:rPr lang="en-ZA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r>
              <a:rPr lang="en-Z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What are Vertebrates?</a:t>
            </a:r>
          </a:p>
          <a:p>
            <a:r>
              <a:rPr lang="en-Z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External </a:t>
            </a:r>
            <a:r>
              <a:rPr lang="en-ZA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vs</a:t>
            </a:r>
            <a:r>
              <a:rPr lang="en-Z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Internal Fertilisation</a:t>
            </a:r>
          </a:p>
          <a:p>
            <a:r>
              <a:rPr lang="en-Z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Ovipary, Vivipary and Ovovivipary</a:t>
            </a:r>
          </a:p>
          <a:p>
            <a:r>
              <a:rPr lang="en-Z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Amniotic Egg</a:t>
            </a:r>
          </a:p>
          <a:p>
            <a:r>
              <a:rPr lang="en-Z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Precocial </a:t>
            </a:r>
            <a:r>
              <a:rPr lang="en-ZA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vs</a:t>
            </a:r>
            <a:r>
              <a:rPr lang="en-Z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Altricial Development</a:t>
            </a:r>
          </a:p>
          <a:p>
            <a:r>
              <a:rPr lang="en-Z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Parental Care</a:t>
            </a:r>
          </a:p>
          <a:p>
            <a:pPr marL="0" indent="0">
              <a:buNone/>
            </a:pPr>
            <a:endParaRPr lang="en-ZA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55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ZA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Life Sciences</a:t>
            </a:r>
            <a:endParaRPr lang="en-ZA" sz="4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B02840-6F99-4C00-9865-17ED4CCB5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Precocial Development</a:t>
            </a:r>
          </a:p>
          <a:p>
            <a:pPr marL="0" indent="0">
              <a:buNone/>
            </a:pPr>
            <a:r>
              <a:rPr lang="en-ZA" dirty="0"/>
              <a:t>    </a:t>
            </a:r>
            <a:r>
              <a:rPr lang="en-Z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Animals hatched or born in an advanced state. </a:t>
            </a:r>
          </a:p>
          <a:p>
            <a:pPr marL="0" indent="0">
              <a:buNone/>
            </a:pPr>
            <a:r>
              <a:rPr lang="en-Z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The new-born has the ability to move and feed freely.</a:t>
            </a:r>
          </a:p>
          <a:p>
            <a:pPr marL="0" indent="0">
              <a:buNone/>
            </a:pPr>
            <a:r>
              <a:rPr lang="en-Z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Hearing and sight are well developed at birth.</a:t>
            </a:r>
          </a:p>
          <a:p>
            <a:pPr marL="0" indent="0">
              <a:buNone/>
            </a:pPr>
            <a:endParaRPr lang="en-Z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Altricial Development</a:t>
            </a:r>
          </a:p>
          <a:p>
            <a:pPr marL="0" indent="0">
              <a:buNone/>
            </a:pPr>
            <a:r>
              <a:rPr lang="en-Z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Opposite of the above, these new-borns need extensive</a:t>
            </a:r>
          </a:p>
          <a:p>
            <a:pPr marL="0" indent="0">
              <a:buNone/>
            </a:pPr>
            <a:r>
              <a:rPr lang="en-Z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parental care. </a:t>
            </a:r>
          </a:p>
          <a:p>
            <a:pPr marL="0" indent="0">
              <a:buNone/>
            </a:pPr>
            <a:endParaRPr lang="en-ZA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ZA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Life Sciences</a:t>
            </a:r>
            <a:endParaRPr lang="en-ZA" sz="4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B02840-6F99-4C00-9865-17ED4CCB5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141167"/>
          </a:xfrm>
        </p:spPr>
        <p:txBody>
          <a:bodyPr>
            <a:normAutofit fontScale="85000" lnSpcReduction="10000"/>
          </a:bodyPr>
          <a:lstStyle/>
          <a:p>
            <a:r>
              <a:rPr lang="en-GB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Parental Care</a:t>
            </a:r>
          </a:p>
          <a:p>
            <a:pPr marL="0" indent="0">
              <a:buNone/>
            </a:pPr>
            <a:r>
              <a:rPr lang="en-ZA" dirty="0"/>
              <a:t>    </a:t>
            </a:r>
            <a:r>
              <a:rPr lang="en-ZA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contribution by parents that increases the chance of</a:t>
            </a:r>
          </a:p>
          <a:p>
            <a:pPr marL="0" indent="0">
              <a:buNone/>
            </a:pPr>
            <a:r>
              <a:rPr lang="en-ZA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survival of the offspring. Forms of care may include</a:t>
            </a:r>
          </a:p>
          <a:p>
            <a:pPr marL="0" indent="0">
              <a:buNone/>
            </a:pPr>
            <a:r>
              <a:rPr lang="en-ZA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preparing a suitable rearing environment, providing food</a:t>
            </a:r>
          </a:p>
          <a:p>
            <a:pPr marL="0" indent="0">
              <a:buNone/>
            </a:pPr>
            <a:r>
              <a:rPr lang="en-ZA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and defending the young against predators. Often,</a:t>
            </a:r>
          </a:p>
          <a:p>
            <a:pPr marL="0" indent="0">
              <a:buNone/>
            </a:pPr>
            <a:r>
              <a:rPr lang="en-ZA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animals that provide parental care, produce less offspring</a:t>
            </a:r>
          </a:p>
          <a:p>
            <a:pPr marL="0" indent="0">
              <a:buNone/>
            </a:pPr>
            <a:r>
              <a:rPr lang="en-ZA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but there is a greater chance of survival. In mammals there</a:t>
            </a:r>
          </a:p>
          <a:p>
            <a:pPr marL="0" indent="0">
              <a:buNone/>
            </a:pPr>
            <a:r>
              <a:rPr lang="en-ZA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are two major phases of care – gestation and the period of</a:t>
            </a:r>
          </a:p>
          <a:p>
            <a:pPr marL="0" indent="0">
              <a:buNone/>
            </a:pPr>
            <a:r>
              <a:rPr lang="en-ZA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milk production.   </a:t>
            </a:r>
          </a:p>
          <a:p>
            <a:pPr marL="0" indent="0">
              <a:buNone/>
            </a:pPr>
            <a:r>
              <a:rPr lang="en-ZA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ZA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appreciate what our parents have done for us! </a:t>
            </a:r>
          </a:p>
          <a:p>
            <a:pPr marL="0" indent="0">
              <a:buNone/>
            </a:pPr>
            <a:endParaRPr lang="en-ZA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002580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ZA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Life Sciences</a:t>
            </a:r>
            <a:endParaRPr lang="en-ZA" sz="40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A927043-FE9E-446F-A7BE-32CB3C1250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3632" y="1268760"/>
            <a:ext cx="5184576" cy="547260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5752" y="1417638"/>
            <a:ext cx="8552082" cy="790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ZA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Question</a:t>
            </a:r>
            <a:endParaRPr lang="en-ZA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ZA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ZA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What are Vertebrates?</a:t>
            </a:r>
          </a:p>
          <a:p>
            <a:endParaRPr lang="en-ZA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ZA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Answer</a:t>
            </a:r>
          </a:p>
          <a:p>
            <a:r>
              <a:rPr lang="en-ZA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ZA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large group of animals distinguished by the</a:t>
            </a:r>
          </a:p>
          <a:p>
            <a:r>
              <a:rPr lang="en-ZA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possession of a backbone and internal</a:t>
            </a:r>
          </a:p>
          <a:p>
            <a:r>
              <a:rPr lang="en-ZA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skeleton including fish, amphibia, reptiles,</a:t>
            </a:r>
          </a:p>
          <a:p>
            <a:r>
              <a:rPr lang="en-ZA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birds and mammals. </a:t>
            </a:r>
          </a:p>
          <a:p>
            <a:endParaRPr lang="en-ZA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ZA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</a:t>
            </a:r>
          </a:p>
          <a:p>
            <a:endParaRPr lang="en-ZA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ZA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ZA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ZA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ZA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ZA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ZA" sz="28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2C1F72-9834-43FB-993E-144F27493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ZA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Life Sciences</a:t>
            </a:r>
            <a:endParaRPr lang="en-ZA" sz="4000" dirty="0"/>
          </a:p>
        </p:txBody>
      </p:sp>
    </p:spTree>
    <p:extLst>
      <p:ext uri="{BB962C8B-B14F-4D97-AF65-F5344CB8AC3E}">
        <p14:creationId xmlns:p14="http://schemas.microsoft.com/office/powerpoint/2010/main" val="4242738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ZA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Life Sciences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2577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ZA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Question</a:t>
            </a:r>
          </a:p>
          <a:p>
            <a:pPr>
              <a:buNone/>
            </a:pPr>
            <a:r>
              <a:rPr lang="en-ZA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Z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What is the difference between </a:t>
            </a:r>
            <a:r>
              <a:rPr lang="en-ZA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External</a:t>
            </a:r>
            <a:r>
              <a:rPr lang="en-Z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ZA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Internal</a:t>
            </a:r>
            <a:r>
              <a:rPr lang="en-Z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Fertilisation?</a:t>
            </a:r>
            <a:endParaRPr lang="en-ZA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ZA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en-ZA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ZA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Life Sciences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ZA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Answer</a:t>
            </a:r>
          </a:p>
          <a:p>
            <a:r>
              <a:rPr lang="en-ZA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External fertilisation</a:t>
            </a:r>
            <a:r>
              <a:rPr lang="en-Z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is a mode of reproduction in which a male’s sperm cells fertilise ova </a:t>
            </a:r>
            <a:r>
              <a:rPr lang="en-ZA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outside</a:t>
            </a:r>
            <a:r>
              <a:rPr lang="en-Z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 the female body. </a:t>
            </a:r>
            <a:r>
              <a:rPr lang="en-ZA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Eg</a:t>
            </a:r>
            <a:r>
              <a:rPr lang="en-Z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fish lay eggs in water and male deposits sperm over the eggs. </a:t>
            </a:r>
          </a:p>
          <a:p>
            <a:pPr marL="0" indent="0">
              <a:buNone/>
            </a:pPr>
            <a:endParaRPr lang="en-ZA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ZA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Internal fertilisation </a:t>
            </a:r>
            <a:r>
              <a:rPr lang="en-Z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 when the sperm and ovum combine </a:t>
            </a:r>
            <a:r>
              <a:rPr lang="en-ZA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inside</a:t>
            </a:r>
            <a:r>
              <a:rPr lang="en-Z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the body of the female.</a:t>
            </a:r>
          </a:p>
          <a:p>
            <a:endParaRPr lang="en-Z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ZA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Life Sciences</a:t>
            </a:r>
            <a:endParaRPr lang="en-Z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7409" y="2336923"/>
            <a:ext cx="8043236" cy="3846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43340" y="1584893"/>
            <a:ext cx="7910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External Fertilisation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7409" y="6183093"/>
            <a:ext cx="3992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Picture from www.majordifferences.com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ZA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Life Sciences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ZA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External fertilisation: Advantages</a:t>
            </a:r>
          </a:p>
          <a:p>
            <a:endParaRPr lang="en-ZA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Z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Spawning leads to greater genetic variation.</a:t>
            </a:r>
          </a:p>
          <a:p>
            <a:r>
              <a:rPr lang="en-Z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 energy required from the female during the incubation period.</a:t>
            </a:r>
          </a:p>
          <a:p>
            <a:r>
              <a:rPr lang="en-Z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Eggs do not dehydrate in an aquatic environment.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ZA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Life Sciences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ZA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External fertilisation: Disadvantages</a:t>
            </a:r>
          </a:p>
          <a:p>
            <a:endParaRPr lang="en-ZA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Z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Eggs are exposed to harsh conditions and predators.</a:t>
            </a:r>
          </a:p>
          <a:p>
            <a:r>
              <a:rPr lang="en-Z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Fertilisation is left to chance because the current can wash sperm away.</a:t>
            </a:r>
          </a:p>
          <a:p>
            <a:r>
              <a:rPr lang="en-Z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Large quantity of male and female gametes required.</a:t>
            </a:r>
          </a:p>
          <a:p>
            <a:pPr>
              <a:buNone/>
            </a:pPr>
            <a:endParaRPr lang="en-ZA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ZA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Life Sciences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ZA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Internal fertilisation: Advantages</a:t>
            </a:r>
          </a:p>
          <a:p>
            <a:endParaRPr lang="en-ZA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Z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fertilised ovum is well protected.</a:t>
            </a:r>
          </a:p>
          <a:p>
            <a:r>
              <a:rPr lang="en-Z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It increases the probability of fertilisation.</a:t>
            </a:r>
          </a:p>
          <a:p>
            <a:r>
              <a:rPr lang="en-Z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Specific </a:t>
            </a:r>
            <a:r>
              <a:rPr lang="en-ZA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mate selection.</a:t>
            </a:r>
            <a:endParaRPr lang="en-ZA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Z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developing embryo is not exposed to external risks such as predation.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3704</TotalTime>
  <Words>701</Words>
  <Application>Microsoft Office PowerPoint</Application>
  <PresentationFormat>Widescreen</PresentationFormat>
  <Paragraphs>123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  REPRODUCTION in VERTEBRATES</vt:lpstr>
      <vt:lpstr>Life Sciences</vt:lpstr>
      <vt:lpstr>Life Sciences</vt:lpstr>
      <vt:lpstr>Life Sciences</vt:lpstr>
      <vt:lpstr>Life Sciences</vt:lpstr>
      <vt:lpstr>Life Sciences</vt:lpstr>
      <vt:lpstr>Life Sciences</vt:lpstr>
      <vt:lpstr>Life Sciences</vt:lpstr>
      <vt:lpstr>Life Sciences</vt:lpstr>
      <vt:lpstr>Life Sciences</vt:lpstr>
      <vt:lpstr>Life Sciences</vt:lpstr>
      <vt:lpstr>Life Sciences</vt:lpstr>
      <vt:lpstr>Life Sciences</vt:lpstr>
      <vt:lpstr>Life Sciences</vt:lpstr>
      <vt:lpstr>Life Sciences</vt:lpstr>
      <vt:lpstr>Life Sciences</vt:lpstr>
      <vt:lpstr>Life Sciences</vt:lpstr>
      <vt:lpstr>Life Sciences</vt:lpstr>
      <vt:lpstr>Life Sciences</vt:lpstr>
      <vt:lpstr>Life Sciences</vt:lpstr>
      <vt:lpstr>Life Sciences</vt:lpstr>
      <vt:lpstr>Life Sciences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Investigation Skills</dc:title>
  <dc:creator>USER</dc:creator>
  <cp:lastModifiedBy>Chris Grobler</cp:lastModifiedBy>
  <cp:revision>357</cp:revision>
  <dcterms:created xsi:type="dcterms:W3CDTF">2020-11-10T18:41:53Z</dcterms:created>
  <dcterms:modified xsi:type="dcterms:W3CDTF">2021-03-15T19:00:00Z</dcterms:modified>
</cp:coreProperties>
</file>