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61" r:id="rId6"/>
    <p:sldId id="262" r:id="rId7"/>
    <p:sldId id="263" r:id="rId8"/>
    <p:sldId id="259"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Grade 12</a:t>
            </a:r>
            <a:br>
              <a:rPr lang="en-ZA" dirty="0" smtClean="0"/>
            </a:br>
            <a:r>
              <a:rPr lang="en-ZA" dirty="0" smtClean="0"/>
              <a:t>Lesson 6 </a:t>
            </a:r>
            <a:endParaRPr lang="en-ZA" dirty="0"/>
          </a:p>
        </p:txBody>
      </p:sp>
      <p:sp>
        <p:nvSpPr>
          <p:cNvPr id="3" name="Subtitle 2"/>
          <p:cNvSpPr>
            <a:spLocks noGrp="1"/>
          </p:cNvSpPr>
          <p:nvPr>
            <p:ph type="subTitle" idx="1"/>
          </p:nvPr>
        </p:nvSpPr>
        <p:spPr/>
        <p:txBody>
          <a:bodyPr>
            <a:normAutofit fontScale="92500" lnSpcReduction="10000"/>
          </a:bodyPr>
          <a:lstStyle/>
          <a:p>
            <a:r>
              <a:rPr lang="en-ZA" sz="4800" dirty="0" smtClean="0"/>
              <a:t>Creative thinking and problem solving</a:t>
            </a:r>
            <a:endParaRPr lang="en-ZA" sz="4800" dirty="0"/>
          </a:p>
        </p:txBody>
      </p:sp>
    </p:spTree>
    <p:extLst>
      <p:ext uri="{BB962C8B-B14F-4D97-AF65-F5344CB8AC3E}">
        <p14:creationId xmlns:p14="http://schemas.microsoft.com/office/powerpoint/2010/main" val="45467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Creative Thinking </a:t>
            </a:r>
            <a:endParaRPr lang="en-ZA" dirty="0"/>
          </a:p>
        </p:txBody>
      </p:sp>
      <p:sp>
        <p:nvSpPr>
          <p:cNvPr id="3" name="Content Placeholder 2"/>
          <p:cNvSpPr>
            <a:spLocks noGrp="1"/>
          </p:cNvSpPr>
          <p:nvPr>
            <p:ph idx="1"/>
          </p:nvPr>
        </p:nvSpPr>
        <p:spPr/>
        <p:txBody>
          <a:bodyPr>
            <a:normAutofit fontScale="92500" lnSpcReduction="20000"/>
          </a:bodyPr>
          <a:lstStyle/>
          <a:p>
            <a:pPr marL="0" indent="0">
              <a:buNone/>
            </a:pPr>
            <a:r>
              <a:rPr lang="en-ZA" dirty="0"/>
              <a:t>Read the scenario below and answer the questions that follow.</a:t>
            </a:r>
          </a:p>
          <a:p>
            <a:pPr marL="0" indent="0">
              <a:buNone/>
            </a:pPr>
            <a:r>
              <a:rPr lang="en-ZA" b="1" dirty="0" smtClean="0"/>
              <a:t>MOHAMMED </a:t>
            </a:r>
            <a:r>
              <a:rPr lang="en-ZA" b="1" dirty="0"/>
              <a:t>ADVERTISERS (MA)</a:t>
            </a:r>
            <a:endParaRPr lang="en-ZA" dirty="0"/>
          </a:p>
          <a:p>
            <a:pPr marL="0" indent="0">
              <a:buNone/>
            </a:pPr>
            <a:r>
              <a:rPr lang="en-ZA" dirty="0" smtClean="0"/>
              <a:t>Mohammed </a:t>
            </a:r>
            <a:r>
              <a:rPr lang="en-ZA" dirty="0"/>
              <a:t>Advertisers struggled to design a new advertisement campaign to attract more customers.  MA decided to train their employees on how to use innovative techniques.  The employees were also requested to put any new ideas in the suggestion box.</a:t>
            </a:r>
          </a:p>
          <a:p>
            <a:pPr marL="0" indent="0">
              <a:buNone/>
            </a:pPr>
            <a:endParaRPr lang="en-ZA" dirty="0"/>
          </a:p>
          <a:p>
            <a:r>
              <a:rPr lang="en-ZA" dirty="0" smtClean="0"/>
              <a:t>Quote </a:t>
            </a:r>
            <a:r>
              <a:rPr lang="en-ZA" dirty="0"/>
              <a:t>TWO ways in which MA created an environment that promoted creative </a:t>
            </a:r>
            <a:r>
              <a:rPr lang="en-ZA" dirty="0" smtClean="0"/>
              <a:t>thinking </a:t>
            </a:r>
            <a:r>
              <a:rPr lang="en-ZA" dirty="0"/>
              <a:t>in the scenario above.	(2)</a:t>
            </a:r>
          </a:p>
          <a:p>
            <a:endParaRPr lang="en-ZA" dirty="0"/>
          </a:p>
        </p:txBody>
      </p:sp>
    </p:spTree>
    <p:extLst>
      <p:ext uri="{BB962C8B-B14F-4D97-AF65-F5344CB8AC3E}">
        <p14:creationId xmlns:p14="http://schemas.microsoft.com/office/powerpoint/2010/main" val="200865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algn="ctr"/>
            <a:r>
              <a:rPr lang="en-ZA" sz="10000" dirty="0" smtClean="0"/>
              <a:t>Thank you </a:t>
            </a:r>
            <a:endParaRPr lang="en-ZA" sz="10000" dirty="0"/>
          </a:p>
        </p:txBody>
      </p:sp>
    </p:spTree>
    <p:extLst>
      <p:ext uri="{BB962C8B-B14F-4D97-AF65-F5344CB8AC3E}">
        <p14:creationId xmlns:p14="http://schemas.microsoft.com/office/powerpoint/2010/main" val="63642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dirty="0" smtClean="0"/>
              <a:t>Problem solving </a:t>
            </a:r>
            <a:endParaRPr lang="en-ZA" sz="5400" dirty="0"/>
          </a:p>
        </p:txBody>
      </p:sp>
      <p:sp>
        <p:nvSpPr>
          <p:cNvPr id="3" name="Content Placeholder 2"/>
          <p:cNvSpPr>
            <a:spLocks noGrp="1"/>
          </p:cNvSpPr>
          <p:nvPr>
            <p:ph idx="1"/>
          </p:nvPr>
        </p:nvSpPr>
        <p:spPr/>
        <p:txBody>
          <a:bodyPr>
            <a:normAutofit/>
          </a:bodyPr>
          <a:lstStyle/>
          <a:p>
            <a:pPr lvl="0"/>
            <a:r>
              <a:rPr lang="en-ZA" dirty="0"/>
              <a:t>Define/Elaborate on the meaning of problem-solving and </a:t>
            </a:r>
            <a:r>
              <a:rPr lang="en-ZA" dirty="0" smtClean="0"/>
              <a:t>decision </a:t>
            </a:r>
            <a:r>
              <a:rPr lang="en-ZA" dirty="0"/>
              <a:t>making.	</a:t>
            </a:r>
          </a:p>
          <a:p>
            <a:pPr lvl="0"/>
            <a:r>
              <a:rPr lang="en-ZA" dirty="0"/>
              <a:t>Explain/Differentiate/Distinguish between problem-solving and </a:t>
            </a:r>
            <a:r>
              <a:rPr lang="en-ZA" dirty="0" smtClean="0"/>
              <a:t>decision </a:t>
            </a:r>
            <a:r>
              <a:rPr lang="en-ZA" dirty="0"/>
              <a:t>making. </a:t>
            </a:r>
          </a:p>
          <a:p>
            <a:pPr lvl="0"/>
            <a:r>
              <a:rPr lang="en-ZA" dirty="0"/>
              <a:t>Identify/Name/Outline/Explain/Discuss the problem solving </a:t>
            </a:r>
            <a:r>
              <a:rPr lang="en-ZA" dirty="0" smtClean="0"/>
              <a:t>steps. 	</a:t>
            </a:r>
          </a:p>
          <a:p>
            <a:pPr lvl="0"/>
            <a:r>
              <a:rPr lang="en-ZA" dirty="0" smtClean="0"/>
              <a:t>Apply the problem-solving steps from given scenarios/case </a:t>
            </a:r>
            <a:r>
              <a:rPr lang="en-ZA" dirty="0"/>
              <a:t>studies. </a:t>
            </a:r>
          </a:p>
          <a:p>
            <a:endParaRPr lang="en-ZA" dirty="0"/>
          </a:p>
        </p:txBody>
      </p:sp>
    </p:spTree>
    <p:extLst>
      <p:ext uri="{BB962C8B-B14F-4D97-AF65-F5344CB8AC3E}">
        <p14:creationId xmlns:p14="http://schemas.microsoft.com/office/powerpoint/2010/main" val="424751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Solving </a:t>
            </a:r>
            <a:endParaRPr lang="en-ZA" dirty="0"/>
          </a:p>
        </p:txBody>
      </p:sp>
      <p:sp>
        <p:nvSpPr>
          <p:cNvPr id="3" name="Content Placeholder 2"/>
          <p:cNvSpPr>
            <a:spLocks noGrp="1"/>
          </p:cNvSpPr>
          <p:nvPr>
            <p:ph idx="1"/>
          </p:nvPr>
        </p:nvSpPr>
        <p:spPr/>
        <p:txBody>
          <a:bodyPr/>
          <a:lstStyle/>
          <a:p>
            <a:r>
              <a:rPr lang="en-ZA" dirty="0" smtClean="0"/>
              <a:t>1.</a:t>
            </a:r>
            <a:r>
              <a:rPr lang="en-ZA" dirty="0"/>
              <a:t>	</a:t>
            </a:r>
            <a:r>
              <a:rPr lang="en-ZA" sz="3600" dirty="0"/>
              <a:t>Elaborate on the meaning of problem solving. </a:t>
            </a:r>
            <a:endParaRPr lang="en-ZA" sz="3600" dirty="0" smtClean="0"/>
          </a:p>
          <a:p>
            <a:r>
              <a:rPr lang="en-ZA" sz="3600" dirty="0" smtClean="0"/>
              <a:t>2.	</a:t>
            </a:r>
            <a:r>
              <a:rPr lang="en-ZA" sz="3600" dirty="0"/>
              <a:t>Outline any FOUR problem-solving </a:t>
            </a:r>
            <a:r>
              <a:rPr lang="en-ZA" sz="3600" dirty="0" smtClean="0"/>
              <a:t>steps</a:t>
            </a:r>
          </a:p>
          <a:p>
            <a:r>
              <a:rPr lang="en-ZA" sz="3600" dirty="0" smtClean="0"/>
              <a:t>3.	</a:t>
            </a:r>
            <a:r>
              <a:rPr lang="en-ZA" sz="3600" dirty="0"/>
              <a:t>Distinguish between problem solving and decision making.</a:t>
            </a:r>
            <a:endParaRPr lang="en-ZA" sz="3600" dirty="0"/>
          </a:p>
        </p:txBody>
      </p:sp>
    </p:spTree>
    <p:extLst>
      <p:ext uri="{BB962C8B-B14F-4D97-AF65-F5344CB8AC3E}">
        <p14:creationId xmlns:p14="http://schemas.microsoft.com/office/powerpoint/2010/main" val="217395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Solving </a:t>
            </a:r>
            <a:endParaRPr lang="en-ZA" dirty="0"/>
          </a:p>
        </p:txBody>
      </p:sp>
      <p:sp>
        <p:nvSpPr>
          <p:cNvPr id="3" name="Content Placeholder 2"/>
          <p:cNvSpPr>
            <a:spLocks noGrp="1"/>
          </p:cNvSpPr>
          <p:nvPr>
            <p:ph idx="1"/>
          </p:nvPr>
        </p:nvSpPr>
        <p:spPr/>
        <p:txBody>
          <a:bodyPr>
            <a:normAutofit fontScale="77500" lnSpcReduction="20000"/>
          </a:bodyPr>
          <a:lstStyle/>
          <a:p>
            <a:pPr lvl="0"/>
            <a:r>
              <a:rPr lang="en-ZA" dirty="0"/>
              <a:t>Identify/Name the following problem solving techniques </a:t>
            </a:r>
            <a:endParaRPr lang="en-ZA" sz="2000" dirty="0"/>
          </a:p>
          <a:p>
            <a:r>
              <a:rPr lang="en-ZA" dirty="0"/>
              <a:t>from given scenarios/statements: </a:t>
            </a:r>
            <a:endParaRPr lang="en-ZA" sz="2000" dirty="0"/>
          </a:p>
          <a:p>
            <a:pPr lvl="1"/>
            <a:r>
              <a:rPr lang="en-ZA" dirty="0"/>
              <a:t>Delphi technique </a:t>
            </a:r>
            <a:endParaRPr lang="en-ZA" sz="1800" dirty="0"/>
          </a:p>
          <a:p>
            <a:pPr lvl="1"/>
            <a:r>
              <a:rPr lang="en-ZA" dirty="0"/>
              <a:t>Force field analysis </a:t>
            </a:r>
            <a:endParaRPr lang="en-ZA" sz="1800" dirty="0"/>
          </a:p>
          <a:p>
            <a:pPr lvl="1"/>
            <a:r>
              <a:rPr lang="en-ZA" dirty="0"/>
              <a:t>Brainstorming </a:t>
            </a:r>
            <a:endParaRPr lang="en-ZA" sz="1800" dirty="0"/>
          </a:p>
          <a:p>
            <a:pPr lvl="1"/>
            <a:r>
              <a:rPr lang="en-ZA" dirty="0"/>
              <a:t>Nominal group technique 	</a:t>
            </a:r>
            <a:endParaRPr lang="en-ZA" sz="1800" dirty="0"/>
          </a:p>
          <a:p>
            <a:pPr lvl="0"/>
            <a:r>
              <a:rPr lang="en-ZA" dirty="0"/>
              <a:t>Explain/Advise businesses on how they can apply </a:t>
            </a:r>
            <a:r>
              <a:rPr lang="en-ZA" dirty="0" smtClean="0"/>
              <a:t>the above-stated </a:t>
            </a:r>
            <a:r>
              <a:rPr lang="en-ZA" dirty="0"/>
              <a:t>problem-solving techniques to solve </a:t>
            </a:r>
            <a:r>
              <a:rPr lang="en-ZA" dirty="0" smtClean="0"/>
              <a:t>complex </a:t>
            </a:r>
            <a:r>
              <a:rPr lang="en-ZA" dirty="0"/>
              <a:t>business problems. 	</a:t>
            </a:r>
            <a:endParaRPr lang="en-ZA" sz="2000" dirty="0"/>
          </a:p>
          <a:p>
            <a:pPr lvl="0"/>
            <a:r>
              <a:rPr lang="en-ZA" dirty="0"/>
              <a:t>Discuss/Evaluate/Analyse the impact (positives/advantages </a:t>
            </a:r>
            <a:r>
              <a:rPr lang="en-ZA" dirty="0" smtClean="0"/>
              <a:t>and/or </a:t>
            </a:r>
            <a:r>
              <a:rPr lang="en-ZA" dirty="0"/>
              <a:t>negatives/ disadvantages) of the above-stated </a:t>
            </a:r>
            <a:r>
              <a:rPr lang="en-ZA" dirty="0" smtClean="0"/>
              <a:t>problem-solving </a:t>
            </a:r>
            <a:r>
              <a:rPr lang="en-ZA" dirty="0"/>
              <a:t>techniques</a:t>
            </a:r>
            <a:r>
              <a:rPr lang="en-ZA" dirty="0" smtClean="0"/>
              <a:t>.</a:t>
            </a:r>
            <a:endParaRPr lang="en-ZA" sz="2000" dirty="0"/>
          </a:p>
          <a:p>
            <a:endParaRPr lang="en-ZA" dirty="0"/>
          </a:p>
        </p:txBody>
      </p:sp>
    </p:spTree>
    <p:extLst>
      <p:ext uri="{BB962C8B-B14F-4D97-AF65-F5344CB8AC3E}">
        <p14:creationId xmlns:p14="http://schemas.microsoft.com/office/powerpoint/2010/main" val="34801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Solving </a:t>
            </a:r>
            <a:endParaRPr lang="en-ZA" dirty="0"/>
          </a:p>
        </p:txBody>
      </p:sp>
      <p:sp>
        <p:nvSpPr>
          <p:cNvPr id="3" name="Content Placeholder 2"/>
          <p:cNvSpPr>
            <a:spLocks noGrp="1"/>
          </p:cNvSpPr>
          <p:nvPr>
            <p:ph idx="1"/>
          </p:nvPr>
        </p:nvSpPr>
        <p:spPr/>
        <p:txBody>
          <a:bodyPr>
            <a:normAutofit fontScale="85000" lnSpcReduction="10000"/>
          </a:bodyPr>
          <a:lstStyle/>
          <a:p>
            <a:pPr marL="0" indent="0">
              <a:buNone/>
            </a:pPr>
            <a:r>
              <a:rPr lang="en-ZA" dirty="0"/>
              <a:t>Identify the problem-solving technique applied by Charlie’s Chocolate Factory </a:t>
            </a:r>
            <a:r>
              <a:rPr lang="en-ZA" dirty="0" smtClean="0"/>
              <a:t>in </a:t>
            </a:r>
            <a:r>
              <a:rPr lang="en-ZA" dirty="0"/>
              <a:t>EACH statement below</a:t>
            </a:r>
            <a:r>
              <a:rPr lang="en-ZA" dirty="0" smtClean="0"/>
              <a:t>.</a:t>
            </a:r>
            <a:r>
              <a:rPr lang="en-ZA" dirty="0"/>
              <a:t> </a:t>
            </a:r>
          </a:p>
          <a:p>
            <a:r>
              <a:rPr lang="en-ZA" dirty="0" smtClean="0"/>
              <a:t>Employees </a:t>
            </a:r>
            <a:r>
              <a:rPr lang="en-ZA" dirty="0"/>
              <a:t>are requested to sit in large groups and suggest ideas on </a:t>
            </a:r>
            <a:r>
              <a:rPr lang="en-ZA" dirty="0" smtClean="0"/>
              <a:t>how </a:t>
            </a:r>
            <a:r>
              <a:rPr lang="en-ZA" dirty="0"/>
              <a:t>to increase sales. </a:t>
            </a:r>
          </a:p>
          <a:p>
            <a:r>
              <a:rPr lang="en-ZA" dirty="0" smtClean="0"/>
              <a:t>Management </a:t>
            </a:r>
            <a:r>
              <a:rPr lang="en-ZA" dirty="0"/>
              <a:t>has considered the pros and cons of changing the </a:t>
            </a:r>
            <a:r>
              <a:rPr lang="en-ZA" dirty="0" smtClean="0"/>
              <a:t>design of </a:t>
            </a:r>
            <a:r>
              <a:rPr lang="en-ZA" dirty="0"/>
              <a:t>their products. </a:t>
            </a:r>
          </a:p>
          <a:p>
            <a:r>
              <a:rPr lang="en-ZA" dirty="0" smtClean="0"/>
              <a:t>Employees </a:t>
            </a:r>
            <a:r>
              <a:rPr lang="en-ZA" dirty="0"/>
              <a:t>were requested to first generate ideas and then share their </a:t>
            </a:r>
            <a:r>
              <a:rPr lang="en-ZA" dirty="0" smtClean="0"/>
              <a:t>ideas </a:t>
            </a:r>
            <a:r>
              <a:rPr lang="en-ZA" dirty="0"/>
              <a:t>with other group members.  </a:t>
            </a:r>
            <a:endParaRPr lang="en-ZA" dirty="0"/>
          </a:p>
          <a:p>
            <a:r>
              <a:rPr lang="en-ZA" dirty="0" smtClean="0"/>
              <a:t>Experts </a:t>
            </a:r>
            <a:r>
              <a:rPr lang="en-ZA" dirty="0"/>
              <a:t>were requested to complete a questionnaire on how to solve </a:t>
            </a:r>
            <a:r>
              <a:rPr lang="en-ZA" dirty="0" smtClean="0"/>
              <a:t>their </a:t>
            </a:r>
            <a:r>
              <a:rPr lang="en-ZA" dirty="0"/>
              <a:t>business problems. </a:t>
            </a:r>
            <a:r>
              <a:rPr lang="en-ZA" dirty="0" smtClean="0"/>
              <a:t>					</a:t>
            </a:r>
            <a:r>
              <a:rPr lang="en-ZA" dirty="0"/>
              <a:t>		</a:t>
            </a:r>
            <a:r>
              <a:rPr lang="en-ZA" dirty="0" smtClean="0"/>
              <a:t>										(</a:t>
            </a:r>
            <a:r>
              <a:rPr lang="en-ZA" dirty="0"/>
              <a:t>8)</a:t>
            </a:r>
          </a:p>
          <a:p>
            <a:endParaRPr lang="en-ZA" dirty="0"/>
          </a:p>
        </p:txBody>
      </p:sp>
    </p:spTree>
    <p:extLst>
      <p:ext uri="{BB962C8B-B14F-4D97-AF65-F5344CB8AC3E}">
        <p14:creationId xmlns:p14="http://schemas.microsoft.com/office/powerpoint/2010/main" val="36373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Solving </a:t>
            </a:r>
            <a:endParaRPr lang="en-ZA" dirty="0"/>
          </a:p>
        </p:txBody>
      </p:sp>
      <p:sp>
        <p:nvSpPr>
          <p:cNvPr id="3" name="Content Placeholder 2"/>
          <p:cNvSpPr>
            <a:spLocks noGrp="1"/>
          </p:cNvSpPr>
          <p:nvPr>
            <p:ph idx="1"/>
          </p:nvPr>
        </p:nvSpPr>
        <p:spPr/>
        <p:txBody>
          <a:bodyPr>
            <a:normAutofit/>
          </a:bodyPr>
          <a:lstStyle/>
          <a:p>
            <a:r>
              <a:rPr lang="en-ZA" sz="3600" dirty="0"/>
              <a:t>Evaluate the effectiveness of the Delphi technique in solving business </a:t>
            </a:r>
            <a:r>
              <a:rPr lang="en-ZA" sz="3600" dirty="0" smtClean="0"/>
              <a:t>problems</a:t>
            </a:r>
            <a:r>
              <a:rPr lang="en-ZA" sz="3600" dirty="0"/>
              <a:t>. 	(4</a:t>
            </a:r>
            <a:r>
              <a:rPr lang="en-ZA" sz="3600" dirty="0" smtClean="0"/>
              <a:t>)</a:t>
            </a:r>
            <a:endParaRPr lang="en-ZA" sz="3600" dirty="0"/>
          </a:p>
          <a:p>
            <a:r>
              <a:rPr lang="en-ZA" sz="3600" dirty="0" smtClean="0"/>
              <a:t>Explain </a:t>
            </a:r>
            <a:r>
              <a:rPr lang="en-ZA" sz="3600" dirty="0"/>
              <a:t>how businesses could apply the forced-field analysis technique to solve </a:t>
            </a:r>
            <a:r>
              <a:rPr lang="en-ZA" sz="3600" dirty="0" smtClean="0"/>
              <a:t>business </a:t>
            </a:r>
            <a:r>
              <a:rPr lang="en-ZA" sz="3600" dirty="0"/>
              <a:t>problems. </a:t>
            </a:r>
            <a:r>
              <a:rPr lang="en-ZA" sz="3600" dirty="0" smtClean="0"/>
              <a:t>(6)</a:t>
            </a:r>
            <a:endParaRPr lang="en-ZA" sz="3600" dirty="0"/>
          </a:p>
        </p:txBody>
      </p:sp>
    </p:spTree>
    <p:extLst>
      <p:ext uri="{BB962C8B-B14F-4D97-AF65-F5344CB8AC3E}">
        <p14:creationId xmlns:p14="http://schemas.microsoft.com/office/powerpoint/2010/main" val="71406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Solving </a:t>
            </a:r>
            <a:endParaRPr lang="en-ZA" dirty="0"/>
          </a:p>
        </p:txBody>
      </p:sp>
      <p:sp>
        <p:nvSpPr>
          <p:cNvPr id="3" name="Content Placeholder 2"/>
          <p:cNvSpPr>
            <a:spLocks noGrp="1"/>
          </p:cNvSpPr>
          <p:nvPr>
            <p:ph idx="1"/>
          </p:nvPr>
        </p:nvSpPr>
        <p:spPr/>
        <p:txBody>
          <a:bodyPr>
            <a:normAutofit fontScale="92500" lnSpcReduction="20000"/>
          </a:bodyPr>
          <a:lstStyle/>
          <a:p>
            <a:pPr marL="0" indent="0">
              <a:buNone/>
            </a:pPr>
            <a:r>
              <a:rPr lang="en-ZA" b="1" dirty="0"/>
              <a:t>CC CREATIVE </a:t>
            </a:r>
            <a:r>
              <a:rPr lang="en-ZA" b="1" dirty="0" smtClean="0"/>
              <a:t>DESIGNS</a:t>
            </a:r>
            <a:endParaRPr lang="en-ZA" dirty="0"/>
          </a:p>
          <a:p>
            <a:pPr marL="0" indent="0">
              <a:buNone/>
            </a:pPr>
            <a:r>
              <a:rPr lang="en-ZA" dirty="0" smtClean="0"/>
              <a:t>CC </a:t>
            </a:r>
            <a:r>
              <a:rPr lang="en-ZA" dirty="0"/>
              <a:t>Creative Designs is a successful graphic design business that makes use of emails or faxes to invite experts to take part in problem solving without bringing them together face to face</a:t>
            </a:r>
            <a:r>
              <a:rPr lang="en-ZA" dirty="0" smtClean="0"/>
              <a:t>.</a:t>
            </a:r>
            <a:endParaRPr lang="en-ZA" dirty="0"/>
          </a:p>
          <a:p>
            <a:r>
              <a:rPr lang="en-ZA" dirty="0" smtClean="0"/>
              <a:t>Identify </a:t>
            </a:r>
            <a:r>
              <a:rPr lang="en-ZA" dirty="0"/>
              <a:t>the problem solving technique from the scenario above.  Motivate your </a:t>
            </a:r>
            <a:r>
              <a:rPr lang="en-ZA" dirty="0" smtClean="0"/>
              <a:t>answer </a:t>
            </a:r>
            <a:r>
              <a:rPr lang="en-ZA" dirty="0"/>
              <a:t>by quoting from the scenario.	(4)</a:t>
            </a:r>
          </a:p>
          <a:p>
            <a:pPr marL="0" indent="0">
              <a:buNone/>
            </a:pPr>
            <a:r>
              <a:rPr lang="en-ZA" dirty="0"/>
              <a:t> </a:t>
            </a:r>
          </a:p>
          <a:p>
            <a:r>
              <a:rPr lang="en-ZA" dirty="0" smtClean="0"/>
              <a:t>Evaluate </a:t>
            </a:r>
            <a:r>
              <a:rPr lang="en-ZA" dirty="0"/>
              <a:t>the impact of the problem solving technique identified in </a:t>
            </a:r>
            <a:r>
              <a:rPr lang="en-ZA" dirty="0" smtClean="0"/>
              <a:t>QUESTION above  </a:t>
            </a:r>
            <a:r>
              <a:rPr lang="en-ZA" dirty="0"/>
              <a:t>	(8)</a:t>
            </a:r>
          </a:p>
          <a:p>
            <a:endParaRPr lang="en-ZA" dirty="0"/>
          </a:p>
        </p:txBody>
      </p:sp>
    </p:spTree>
    <p:extLst>
      <p:ext uri="{BB962C8B-B14F-4D97-AF65-F5344CB8AC3E}">
        <p14:creationId xmlns:p14="http://schemas.microsoft.com/office/powerpoint/2010/main" val="413904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Creative Thinking </a:t>
            </a:r>
            <a:endParaRPr lang="en-ZA" dirty="0"/>
          </a:p>
        </p:txBody>
      </p:sp>
      <p:sp>
        <p:nvSpPr>
          <p:cNvPr id="3" name="Content Placeholder 2"/>
          <p:cNvSpPr>
            <a:spLocks noGrp="1"/>
          </p:cNvSpPr>
          <p:nvPr>
            <p:ph idx="1"/>
          </p:nvPr>
        </p:nvSpPr>
        <p:spPr/>
        <p:txBody>
          <a:bodyPr/>
          <a:lstStyle/>
          <a:p>
            <a:pPr lvl="0"/>
            <a:r>
              <a:rPr lang="en-ZA" sz="2800" dirty="0"/>
              <a:t>Define/Elaborate on the meaning of creative thinking.	</a:t>
            </a:r>
          </a:p>
          <a:p>
            <a:pPr lvl="0"/>
            <a:r>
              <a:rPr lang="en-ZA" sz="2800" dirty="0"/>
              <a:t>Explain the benefits/advantages of creative thinking </a:t>
            </a:r>
            <a:r>
              <a:rPr lang="en-ZA" sz="2800" dirty="0" smtClean="0"/>
              <a:t>in </a:t>
            </a:r>
            <a:r>
              <a:rPr lang="en-ZA" sz="2800" dirty="0"/>
              <a:t>the workplace. </a:t>
            </a:r>
          </a:p>
          <a:p>
            <a:pPr lvl="0"/>
            <a:r>
              <a:rPr lang="en-ZA" sz="2800" dirty="0"/>
              <a:t>Explain/Recommend ways businesses can create an </a:t>
            </a:r>
            <a:r>
              <a:rPr lang="en-ZA" sz="2800" dirty="0" smtClean="0"/>
              <a:t>environment </a:t>
            </a:r>
            <a:r>
              <a:rPr lang="en-ZA" sz="2800" dirty="0"/>
              <a:t>that promotes creative thinking in the workplace. </a:t>
            </a:r>
          </a:p>
          <a:p>
            <a:endParaRPr lang="en-ZA" dirty="0"/>
          </a:p>
        </p:txBody>
      </p:sp>
    </p:spTree>
    <p:extLst>
      <p:ext uri="{BB962C8B-B14F-4D97-AF65-F5344CB8AC3E}">
        <p14:creationId xmlns:p14="http://schemas.microsoft.com/office/powerpoint/2010/main" val="263147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Creative thinking </a:t>
            </a:r>
            <a:endParaRPr lang="en-ZA" dirty="0"/>
          </a:p>
        </p:txBody>
      </p:sp>
      <p:sp>
        <p:nvSpPr>
          <p:cNvPr id="3" name="Content Placeholder 2"/>
          <p:cNvSpPr>
            <a:spLocks noGrp="1"/>
          </p:cNvSpPr>
          <p:nvPr>
            <p:ph idx="1"/>
          </p:nvPr>
        </p:nvSpPr>
        <p:spPr/>
        <p:txBody>
          <a:bodyPr>
            <a:normAutofit lnSpcReduction="10000"/>
          </a:bodyPr>
          <a:lstStyle/>
          <a:p>
            <a:r>
              <a:rPr lang="en-ZA" sz="4000" dirty="0"/>
              <a:t>Recommend ways in which a business can create an environment that </a:t>
            </a:r>
            <a:r>
              <a:rPr lang="en-ZA" sz="4000" dirty="0" smtClean="0"/>
              <a:t>promotes </a:t>
            </a:r>
            <a:r>
              <a:rPr lang="en-ZA" sz="4000" dirty="0"/>
              <a:t>creative thinking. </a:t>
            </a:r>
            <a:r>
              <a:rPr lang="en-ZA" sz="4000" b="1" dirty="0"/>
              <a:t>	</a:t>
            </a:r>
            <a:r>
              <a:rPr lang="en-ZA" sz="4000" b="1" dirty="0" smtClean="0"/>
              <a:t>						</a:t>
            </a:r>
            <a:r>
              <a:rPr lang="en-ZA" sz="4000" dirty="0" smtClean="0"/>
              <a:t>(8)</a:t>
            </a:r>
          </a:p>
          <a:p>
            <a:r>
              <a:rPr lang="en-ZA" sz="4000" dirty="0"/>
              <a:t>Explain the benefits of creative thinking in the workplace. 	(8</a:t>
            </a:r>
            <a:r>
              <a:rPr lang="en-ZA" sz="4000" dirty="0" smtClean="0"/>
              <a:t>)</a:t>
            </a:r>
          </a:p>
          <a:p>
            <a:endParaRPr lang="en-ZA" dirty="0"/>
          </a:p>
          <a:p>
            <a:endParaRPr lang="en-ZA" dirty="0"/>
          </a:p>
          <a:p>
            <a:endParaRPr lang="en-ZA" dirty="0"/>
          </a:p>
        </p:txBody>
      </p:sp>
    </p:spTree>
    <p:extLst>
      <p:ext uri="{BB962C8B-B14F-4D97-AF65-F5344CB8AC3E}">
        <p14:creationId xmlns:p14="http://schemas.microsoft.com/office/powerpoint/2010/main" val="2760289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1365</TotalTime>
  <Words>238</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Grade 12 Lesson 6 </vt:lpstr>
      <vt:lpstr>Problem solving </vt:lpstr>
      <vt:lpstr>Problem Solving </vt:lpstr>
      <vt:lpstr>Problem Solving </vt:lpstr>
      <vt:lpstr>Problem Solving </vt:lpstr>
      <vt:lpstr>Problem Solving </vt:lpstr>
      <vt:lpstr>Problem Solving </vt:lpstr>
      <vt:lpstr>Creative Thinking </vt:lpstr>
      <vt:lpstr>Creative thinking </vt:lpstr>
      <vt:lpstr>Creative Thinking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12 Lesson 6</dc:title>
  <dc:creator>User</dc:creator>
  <cp:lastModifiedBy>User</cp:lastModifiedBy>
  <cp:revision>3</cp:revision>
  <dcterms:created xsi:type="dcterms:W3CDTF">2022-02-14T08:16:41Z</dcterms:created>
  <dcterms:modified xsi:type="dcterms:W3CDTF">2022-02-15T07:02:08Z</dcterms:modified>
</cp:coreProperties>
</file>